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44"/>
  </p:notesMasterIdLst>
  <p:handoutMasterIdLst>
    <p:handoutMasterId r:id="rId145"/>
  </p:handoutMasterIdLst>
  <p:sldIdLst>
    <p:sldId id="852" r:id="rId2"/>
    <p:sldId id="854" r:id="rId3"/>
    <p:sldId id="855" r:id="rId4"/>
    <p:sldId id="856" r:id="rId5"/>
    <p:sldId id="1041" r:id="rId6"/>
    <p:sldId id="1042" r:id="rId7"/>
    <p:sldId id="858" r:id="rId8"/>
    <p:sldId id="312" r:id="rId9"/>
    <p:sldId id="293" r:id="rId10"/>
    <p:sldId id="292" r:id="rId11"/>
    <p:sldId id="294" r:id="rId12"/>
    <p:sldId id="307" r:id="rId13"/>
    <p:sldId id="836" r:id="rId14"/>
    <p:sldId id="827" r:id="rId15"/>
    <p:sldId id="296" r:id="rId16"/>
    <p:sldId id="309" r:id="rId17"/>
    <p:sldId id="306" r:id="rId18"/>
    <p:sldId id="861" r:id="rId19"/>
    <p:sldId id="863" r:id="rId20"/>
    <p:sldId id="912" r:id="rId21"/>
    <p:sldId id="914" r:id="rId22"/>
    <p:sldId id="915" r:id="rId23"/>
    <p:sldId id="913" r:id="rId24"/>
    <p:sldId id="967" r:id="rId25"/>
    <p:sldId id="864" r:id="rId26"/>
    <p:sldId id="875" r:id="rId27"/>
    <p:sldId id="862" r:id="rId28"/>
    <p:sldId id="938" r:id="rId29"/>
    <p:sldId id="876" r:id="rId30"/>
    <p:sldId id="882" r:id="rId31"/>
    <p:sldId id="877" r:id="rId32"/>
    <p:sldId id="878" r:id="rId33"/>
    <p:sldId id="916" r:id="rId34"/>
    <p:sldId id="917" r:id="rId35"/>
    <p:sldId id="920" r:id="rId36"/>
    <p:sldId id="918" r:id="rId37"/>
    <p:sldId id="919" r:id="rId38"/>
    <p:sldId id="921" r:id="rId39"/>
    <p:sldId id="922" r:id="rId40"/>
    <p:sldId id="923" r:id="rId41"/>
    <p:sldId id="937" r:id="rId42"/>
    <p:sldId id="931" r:id="rId43"/>
    <p:sldId id="900" r:id="rId44"/>
    <p:sldId id="897" r:id="rId45"/>
    <p:sldId id="890" r:id="rId46"/>
    <p:sldId id="889" r:id="rId47"/>
    <p:sldId id="924" r:id="rId48"/>
    <p:sldId id="927" r:id="rId49"/>
    <p:sldId id="929" r:id="rId50"/>
    <p:sldId id="930" r:id="rId51"/>
    <p:sldId id="928" r:id="rId52"/>
    <p:sldId id="932" r:id="rId53"/>
    <p:sldId id="925" r:id="rId54"/>
    <p:sldId id="926" r:id="rId55"/>
    <p:sldId id="933" r:id="rId56"/>
    <p:sldId id="934" r:id="rId57"/>
    <p:sldId id="936" r:id="rId58"/>
    <p:sldId id="935" r:id="rId59"/>
    <p:sldId id="941" r:id="rId60"/>
    <p:sldId id="942" r:id="rId61"/>
    <p:sldId id="943" r:id="rId62"/>
    <p:sldId id="957" r:id="rId63"/>
    <p:sldId id="944" r:id="rId64"/>
    <p:sldId id="945" r:id="rId65"/>
    <p:sldId id="898" r:id="rId66"/>
    <p:sldId id="896" r:id="rId67"/>
    <p:sldId id="891" r:id="rId68"/>
    <p:sldId id="902" r:id="rId69"/>
    <p:sldId id="901" r:id="rId70"/>
    <p:sldId id="892" r:id="rId71"/>
    <p:sldId id="946" r:id="rId72"/>
    <p:sldId id="947" r:id="rId73"/>
    <p:sldId id="948" r:id="rId74"/>
    <p:sldId id="949" r:id="rId75"/>
    <p:sldId id="959" r:id="rId76"/>
    <p:sldId id="958" r:id="rId77"/>
    <p:sldId id="951" r:id="rId78"/>
    <p:sldId id="960" r:id="rId79"/>
    <p:sldId id="961" r:id="rId80"/>
    <p:sldId id="962" r:id="rId81"/>
    <p:sldId id="953" r:id="rId82"/>
    <p:sldId id="963" r:id="rId83"/>
    <p:sldId id="903" r:id="rId84"/>
    <p:sldId id="905" r:id="rId85"/>
    <p:sldId id="870" r:id="rId86"/>
    <p:sldId id="871" r:id="rId87"/>
    <p:sldId id="965" r:id="rId88"/>
    <p:sldId id="984" r:id="rId89"/>
    <p:sldId id="968" r:id="rId90"/>
    <p:sldId id="969" r:id="rId91"/>
    <p:sldId id="971" r:id="rId92"/>
    <p:sldId id="970" r:id="rId93"/>
    <p:sldId id="978" r:id="rId94"/>
    <p:sldId id="979" r:id="rId95"/>
    <p:sldId id="980" r:id="rId96"/>
    <p:sldId id="981" r:id="rId97"/>
    <p:sldId id="982" r:id="rId98"/>
    <p:sldId id="972" r:id="rId99"/>
    <p:sldId id="983" r:id="rId100"/>
    <p:sldId id="974" r:id="rId101"/>
    <p:sldId id="975" r:id="rId102"/>
    <p:sldId id="976" r:id="rId103"/>
    <p:sldId id="977" r:id="rId104"/>
    <p:sldId id="996" r:id="rId105"/>
    <p:sldId id="866" r:id="rId106"/>
    <p:sldId id="997" r:id="rId107"/>
    <p:sldId id="998" r:id="rId108"/>
    <p:sldId id="1005" r:id="rId109"/>
    <p:sldId id="1002" r:id="rId110"/>
    <p:sldId id="1003" r:id="rId111"/>
    <p:sldId id="1004" r:id="rId112"/>
    <p:sldId id="872" r:id="rId113"/>
    <p:sldId id="1009" r:id="rId114"/>
    <p:sldId id="1008" r:id="rId115"/>
    <p:sldId id="873" r:id="rId116"/>
    <p:sldId id="1010" r:id="rId117"/>
    <p:sldId id="1011" r:id="rId118"/>
    <p:sldId id="1012" r:id="rId119"/>
    <p:sldId id="964" r:id="rId120"/>
    <p:sldId id="1014" r:id="rId121"/>
    <p:sldId id="1019" r:id="rId122"/>
    <p:sldId id="1015" r:id="rId123"/>
    <p:sldId id="1016" r:id="rId124"/>
    <p:sldId id="1031" r:id="rId125"/>
    <p:sldId id="1030" r:id="rId126"/>
    <p:sldId id="1024" r:id="rId127"/>
    <p:sldId id="1025" r:id="rId128"/>
    <p:sldId id="1038" r:id="rId129"/>
    <p:sldId id="910" r:id="rId130"/>
    <p:sldId id="911" r:id="rId131"/>
    <p:sldId id="865" r:id="rId132"/>
    <p:sldId id="414" r:id="rId133"/>
    <p:sldId id="995" r:id="rId134"/>
    <p:sldId id="1032" r:id="rId135"/>
    <p:sldId id="1033" r:id="rId136"/>
    <p:sldId id="1034" r:id="rId137"/>
    <p:sldId id="1035" r:id="rId138"/>
    <p:sldId id="1036" r:id="rId139"/>
    <p:sldId id="1037" r:id="rId140"/>
    <p:sldId id="1006" r:id="rId141"/>
    <p:sldId id="1040" r:id="rId142"/>
    <p:sldId id="1039" r:id="rId14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5B98"/>
    <a:srgbClr val="FFFFFF"/>
    <a:srgbClr val="23A3FF"/>
    <a:srgbClr val="C30D3E"/>
    <a:srgbClr val="1C5D9C"/>
    <a:srgbClr val="A6A6A6"/>
    <a:srgbClr val="5F5E5F"/>
    <a:srgbClr val="D97B1E"/>
    <a:srgbClr val="8D351A"/>
    <a:srgbClr val="5F231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854" autoAdjust="0"/>
    <p:restoredTop sz="94433" autoAdjust="0"/>
  </p:normalViewPr>
  <p:slideViewPr>
    <p:cSldViewPr snapToGrid="0">
      <p:cViewPr varScale="1">
        <p:scale>
          <a:sx n="89" d="100"/>
          <a:sy n="89" d="100"/>
        </p:scale>
        <p:origin x="176" y="496"/>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notesMaster" Target="notesMasters/notesMaster1.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10/5/20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10/5/20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7</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36</a:t>
            </a:fld>
            <a:endParaRPr lang="en-US" dirty="0"/>
          </a:p>
        </p:txBody>
      </p:sp>
    </p:spTree>
    <p:extLst>
      <p:ext uri="{BB962C8B-B14F-4D97-AF65-F5344CB8AC3E}">
        <p14:creationId xmlns:p14="http://schemas.microsoft.com/office/powerpoint/2010/main" val="3353287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38</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64</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14</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15</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26</a:t>
            </a:fld>
            <a:endParaRPr lang="en-US" dirty="0"/>
          </a:p>
        </p:txBody>
      </p:sp>
    </p:spTree>
    <p:extLst>
      <p:ext uri="{BB962C8B-B14F-4D97-AF65-F5344CB8AC3E}">
        <p14:creationId xmlns:p14="http://schemas.microsoft.com/office/powerpoint/2010/main" val="1283495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4.xml"/><Relationship Id="rId5" Type="http://schemas.openxmlformats.org/officeDocument/2006/relationships/image" Target="../media/image34.tiff"/><Relationship Id="rId4" Type="http://schemas.openxmlformats.org/officeDocument/2006/relationships/image" Target="../media/image33.tif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devin.incerti@gmail.com"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6.xml"/><Relationship Id="rId4" Type="http://schemas.openxmlformats.org/officeDocument/2006/relationships/image" Target="../media/image15.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25296449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99</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9085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drugcost_tbl</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 Costs are always the same with SOC</a:t>
            </a:r>
          </a:p>
          <a:p>
            <a:r>
              <a:rPr lang="en-US" sz="1100" dirty="0">
                <a:latin typeface="Lucida Console" panose="020B0609040504020204" pitchFamily="49" charset="0"/>
              </a:rPr>
              <a:t>            12000, 12000, 12000, 10000 #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238503"/>
            <a:ext cx="3534154" cy="1869743"/>
          </a:xfrm>
          <a:prstGeom prst="rect">
            <a:avLst/>
          </a:prstGeom>
        </p:spPr>
        <p:txBody>
          <a:bodyPr wrap="square">
            <a:spAutoFit/>
          </a:bodyPr>
          <a:lstStyle/>
          <a:p>
            <a:r>
              <a:rPr lang="en-US" sz="1050" i="1" dirty="0">
                <a:solidFill>
                  <a:srgbClr val="002060"/>
                </a:solidFill>
              </a:rPr>
              <a:t>Treatment costs remain fixed as in the cohort model, but we now allow costs to vary over time in the progression state. </a:t>
            </a:r>
          </a:p>
          <a:p>
            <a:endParaRPr lang="en-US" sz="1050" i="1" dirty="0">
              <a:solidFill>
                <a:srgbClr val="002060"/>
              </a:solidFill>
            </a:endParaRPr>
          </a:p>
          <a:p>
            <a:r>
              <a:rPr lang="en-US" sz="1050" i="1" dirty="0">
                <a:solidFill>
                  <a:srgbClr val="002060"/>
                </a:solidFill>
              </a:rPr>
              <a:t>Specifically, we assume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This would not be possible in a cohort model without creating a tunnel state approximating the 3 months of chemotherapy in the progression state.</a:t>
            </a:r>
          </a:p>
        </p:txBody>
      </p:sp>
    </p:spTree>
    <p:extLst>
      <p:ext uri="{BB962C8B-B14F-4D97-AF65-F5344CB8AC3E}">
        <p14:creationId xmlns:p14="http://schemas.microsoft.com/office/powerpoint/2010/main" val="152761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4F085CEB-1EED-F847-A7AE-D632C4F21F46}"/>
              </a:ext>
            </a:extLst>
          </p:cNvPr>
          <p:cNvSpPr>
            <a:spLocks noGrp="1"/>
          </p:cNvSpPr>
          <p:nvPr>
            <p:ph idx="1"/>
          </p:nvPr>
        </p:nvSpPr>
        <p:spPr/>
        <p:txBody>
          <a:bodyPr/>
          <a:lstStyle/>
          <a:p>
            <a:r>
              <a:rPr lang="en-US" dirty="0"/>
              <a:t>Economic models in </a:t>
            </a:r>
            <a:r>
              <a:rPr lang="en-US" sz="1600" dirty="0" err="1">
                <a:solidFill>
                  <a:schemeClr val="accent2"/>
                </a:solidFill>
                <a:latin typeface="Lucida Console" panose="020B0609040504020204" pitchFamily="49" charset="0"/>
                <a:ea typeface="+mj-ea"/>
              </a:rPr>
              <a:t>hesim</a:t>
            </a:r>
            <a:r>
              <a:rPr lang="en-US" dirty="0"/>
              <a:t> can be constructed in one of two ways</a:t>
            </a:r>
          </a:p>
          <a:p>
            <a:pPr lvl="1"/>
            <a:r>
              <a:rPr lang="en-US" dirty="0"/>
              <a:t>Defining the model using </a:t>
            </a:r>
            <a:r>
              <a:rPr lang="en-US" sz="1400" dirty="0" err="1">
                <a:solidFill>
                  <a:schemeClr val="accent3"/>
                </a:solidFill>
                <a:latin typeface="Lucida Console" panose="020B0609040504020204" pitchFamily="49" charset="0"/>
              </a:rPr>
              <a:t>define_model</a:t>
            </a:r>
            <a:r>
              <a:rPr lang="en-US" sz="1400" dirty="0">
                <a:solidFill>
                  <a:schemeClr val="accent3"/>
                </a:solidFill>
                <a:latin typeface="Lucida Console" panose="020B0609040504020204" pitchFamily="49" charset="0"/>
              </a:rPr>
              <a:t>()</a:t>
            </a:r>
            <a:endParaRPr lang="en-US" dirty="0">
              <a:solidFill>
                <a:schemeClr val="accent3"/>
              </a:solidFill>
              <a:latin typeface="Lucida Console" panose="020B0609040504020204" pitchFamily="49" charset="0"/>
            </a:endParaRPr>
          </a:p>
          <a:p>
            <a:pPr marL="400050" lvl="2" indent="0">
              <a:buNone/>
            </a:pPr>
            <a:r>
              <a:rPr lang="en-US" sz="1200" dirty="0"/>
              <a:t>(See Markov cohort model)</a:t>
            </a:r>
          </a:p>
          <a:p>
            <a:pPr lvl="1"/>
            <a:r>
              <a:rPr lang="en-US" dirty="0"/>
              <a:t>With explicit statistical models</a:t>
            </a:r>
          </a:p>
          <a:p>
            <a:pPr marL="400050" lvl="2" indent="0">
              <a:buNone/>
            </a:pPr>
            <a:r>
              <a:rPr lang="en-US" sz="1200" dirty="0"/>
              <a:t>(Approached used here)</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100</a:t>
            </a:fld>
            <a:endParaRPr lang="en-US"/>
          </a:p>
        </p:txBody>
      </p:sp>
    </p:spTree>
    <p:extLst>
      <p:ext uri="{BB962C8B-B14F-4D97-AF65-F5344CB8AC3E}">
        <p14:creationId xmlns:p14="http://schemas.microsoft.com/office/powerpoint/2010/main" val="22761221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101</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114773"/>
            <a:ext cx="6177518" cy="430887"/>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transmod_data</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9" y="1619136"/>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372545"/>
            <a:ext cx="6177517" cy="769441"/>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102</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chemeClr val="tx2"/>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chemeClr val="tx2"/>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chemeClr val="tx2"/>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chemeClr val="tx2"/>
                </a:solidFill>
                <a:latin typeface="Lucida Console" panose="020B0609040504020204" pitchFamily="49" charset="0"/>
              </a:rPr>
              <a:t>medcostmod</a:t>
            </a:r>
            <a:r>
              <a:rPr lang="en-US" sz="1100" dirty="0">
                <a:latin typeface="Lucida Console" panose="020B0609040504020204" pitchFamily="49" charset="0"/>
              </a:rPr>
              <a:t>)</a:t>
            </a:r>
          </a:p>
        </p:txBody>
      </p:sp>
    </p:spTree>
    <p:extLst>
      <p:ext uri="{BB962C8B-B14F-4D97-AF65-F5344CB8AC3E}">
        <p14:creationId xmlns:p14="http://schemas.microsoft.com/office/powerpoint/2010/main" val="33306989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103</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10.403221</a:t>
            </a:r>
          </a:p>
          <a:p>
            <a:r>
              <a:rPr lang="en-US" sz="800" dirty="0">
                <a:latin typeface="Lucida Console" panose="020B0609040504020204" pitchFamily="49" charset="0"/>
              </a:rPr>
              <a:t>2:      1           1          1      1    2  3     1  10.403221 20.171049</a:t>
            </a:r>
          </a:p>
          <a:p>
            <a:r>
              <a:rPr lang="en-US" sz="800" dirty="0">
                <a:latin typeface="Lucida Console" panose="020B0609040504020204" pitchFamily="49" charset="0"/>
              </a:rPr>
              <a:t>3:      1           1          2      1    1  2     0   0.000000  4.759907</a:t>
            </a:r>
          </a:p>
          <a:p>
            <a:r>
              <a:rPr lang="en-US" sz="800" dirty="0">
                <a:latin typeface="Lucida Console" panose="020B0609040504020204" pitchFamily="49" charset="0"/>
              </a:rPr>
              <a:t>4:      1           1          2      1    2  3     1   4.759907 19.568465</a:t>
            </a:r>
          </a:p>
          <a:p>
            <a:r>
              <a:rPr lang="en-US" sz="800" dirty="0">
                <a:latin typeface="Lucida Console" panose="020B0609040504020204" pitchFamily="49" charset="0"/>
              </a:rPr>
              <a:t>5:      1           1          3      1    1  2     0   0.000000  5.384254</a:t>
            </a:r>
          </a:p>
          <a:p>
            <a:r>
              <a:rPr lang="en-US" sz="800" dirty="0">
                <a:latin typeface="Lucida Console" panose="020B0609040504020204" pitchFamily="49" charset="0"/>
              </a:rPr>
              <a:t>6:      1           1          3      1    2  3     1   5.384254 19.427541</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261610"/>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p:txBody>
      </p:sp>
      <p:pic>
        <p:nvPicPr>
          <p:cNvPr id="8" name="Picture 7">
            <a:extLst>
              <a:ext uri="{FF2B5EF4-FFF2-40B4-BE49-F238E27FC236}">
                <a16:creationId xmlns:a16="http://schemas.microsoft.com/office/drawing/2014/main" id="{C4476926-9621-9144-8ADA-75CB49C1DE90}"/>
              </a:ext>
            </a:extLst>
          </p:cNvPr>
          <p:cNvPicPr>
            <a:picLocks noChangeAspect="1"/>
          </p:cNvPicPr>
          <p:nvPr/>
        </p:nvPicPr>
        <p:blipFill>
          <a:blip r:embed="rId2"/>
          <a:stretch>
            <a:fillRect/>
          </a:stretch>
        </p:blipFill>
        <p:spPr>
          <a:xfrm>
            <a:off x="4327649" y="2416805"/>
            <a:ext cx="4706832" cy="2689618"/>
          </a:xfrm>
          <a:prstGeom prst="rect">
            <a:avLst/>
          </a:prstGeom>
        </p:spPr>
      </p:pic>
    </p:spTree>
    <p:extLst>
      <p:ext uri="{BB962C8B-B14F-4D97-AF65-F5344CB8AC3E}">
        <p14:creationId xmlns:p14="http://schemas.microsoft.com/office/powerpoint/2010/main" val="110089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5.518113  6.778010</a:t>
            </a:r>
          </a:p>
          <a:p>
            <a:r>
              <a:rPr lang="en-US" sz="1100" dirty="0">
                <a:latin typeface="Lucida Console" panose="020B0609040504020204" pitchFamily="49" charset="0"/>
              </a:rPr>
              <a:t>2:      1           1      1        2  0 5.596111  8.399302</a:t>
            </a:r>
          </a:p>
          <a:p>
            <a:r>
              <a:rPr lang="en-US" sz="1100" dirty="0">
                <a:latin typeface="Lucida Console" panose="020B0609040504020204" pitchFamily="49" charset="0"/>
              </a:rPr>
              <a:t>3:      1           2      1        1  0 9.171519 11.265563</a:t>
            </a:r>
          </a:p>
          <a:p>
            <a:r>
              <a:rPr lang="en-US" sz="1100" dirty="0">
                <a:latin typeface="Lucida Console" panose="020B0609040504020204" pitchFamily="49" charset="0"/>
              </a:rPr>
              <a:t>4:      1           2      1        2  0 9.377958 14.075543</a:t>
            </a:r>
          </a:p>
          <a:p>
            <a:r>
              <a:rPr lang="en-US" sz="1100" dirty="0">
                <a:latin typeface="Lucida Console" panose="020B0609040504020204" pitchFamily="49" charset="0"/>
              </a:rPr>
              <a:t>5:      2           1      1        1  0 5.573405  6.806206</a:t>
            </a:r>
          </a:p>
          <a:p>
            <a:r>
              <a:rPr lang="en-US" sz="1100" dirty="0">
                <a:latin typeface="Lucida Console" panose="020B0609040504020204" pitchFamily="49" charset="0"/>
              </a:rPr>
              <a:t>6:      2           1      1        2  0 4.870313  8.003933</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11968.06</a:t>
            </a:r>
          </a:p>
          <a:p>
            <a:r>
              <a:rPr lang="en-US" sz="1100" dirty="0">
                <a:latin typeface="Lucida Console" panose="020B0609040504020204" pitchFamily="49" charset="0"/>
              </a:rPr>
              <a:t>2:      1           1      1        2 0.03     Drug  11710.68</a:t>
            </a:r>
          </a:p>
          <a:p>
            <a:r>
              <a:rPr lang="en-US" sz="1100" dirty="0">
                <a:latin typeface="Lucida Console" panose="020B0609040504020204" pitchFamily="49" charset="0"/>
              </a:rPr>
              <a:t>3:      1           2      1        1 0.03     Drug 110002.04</a:t>
            </a:r>
          </a:p>
          <a:p>
            <a:r>
              <a:rPr lang="en-US" sz="1100" dirty="0">
                <a:latin typeface="Lucida Console" panose="020B0609040504020204" pitchFamily="49" charset="0"/>
              </a:rPr>
              <a:t>4:      1           2      1        2 0.03     Drug  78500.50</a:t>
            </a:r>
          </a:p>
          <a:p>
            <a:r>
              <a:rPr lang="en-US" sz="1100" dirty="0">
                <a:latin typeface="Lucida Console" panose="020B0609040504020204" pitchFamily="49" charset="0"/>
              </a:rPr>
              <a:t>5:      2           1      1        1 0.03     Drug  11998.25</a:t>
            </a:r>
          </a:p>
          <a:p>
            <a:r>
              <a:rPr lang="en-US" sz="1100" dirty="0">
                <a:latin typeface="Lucida Console" panose="020B0609040504020204" pitchFamily="49" charset="0"/>
              </a:rPr>
              <a:t>6:      2           1      1        2 0.03     Drug  11226.46</a:t>
            </a:r>
          </a:p>
        </p:txBody>
      </p:sp>
    </p:spTree>
    <p:extLst>
      <p:ext uri="{BB962C8B-B14F-4D97-AF65-F5344CB8AC3E}">
        <p14:creationId xmlns:p14="http://schemas.microsoft.com/office/powerpoint/2010/main" val="116640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106</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277273"/>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ce_sim</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cea_pw_out</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"3.79 (3.26, 4.38)"         </a:t>
            </a:r>
          </a:p>
          <a:p>
            <a:r>
              <a:rPr lang="en-US" sz="1100" dirty="0">
                <a:latin typeface="Lucida Console" panose="020B0609040504020204" pitchFamily="49" charset="0"/>
              </a:rPr>
              <a:t>Incremental costs "-" "191,540 (164,466, 251,826)"</a:t>
            </a:r>
          </a:p>
          <a:p>
            <a:r>
              <a:rPr lang="en-US" sz="1100" dirty="0">
                <a:latin typeface="Lucida Console" panose="020B0609040504020204" pitchFamily="49" charset="0"/>
              </a:rPr>
              <a:t>Incremental NMB   "-" "-2,280 (-60,588, 34,068)"  </a:t>
            </a:r>
          </a:p>
          <a:p>
            <a:r>
              <a:rPr lang="en-US" sz="1100" dirty="0">
                <a:latin typeface="Lucida Console" panose="020B0609040504020204" pitchFamily="49" charset="0"/>
              </a:rPr>
              <a:t>ICER              "-" "50,602"                    </a:t>
            </a:r>
          </a:p>
          <a:p>
            <a:r>
              <a:rPr lang="en-US" sz="1100" dirty="0">
                <a:latin typeface="Lucida Console" panose="020B0609040504020204" pitchFamily="49" charset="0"/>
              </a:rPr>
              <a:t>Conclusion        "-" "Not cost-effective" </a:t>
            </a:r>
          </a:p>
        </p:txBody>
      </p:sp>
    </p:spTree>
    <p:extLst>
      <p:ext uri="{BB962C8B-B14F-4D97-AF65-F5344CB8AC3E}">
        <p14:creationId xmlns:p14="http://schemas.microsoft.com/office/powerpoint/2010/main" val="189140074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107</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108</a:t>
            </a:fld>
            <a:endParaRPr lang="en-US"/>
          </a:p>
        </p:txBody>
      </p:sp>
      <p:pic>
        <p:nvPicPr>
          <p:cNvPr id="7" name="Picture 6">
            <a:extLst>
              <a:ext uri="{FF2B5EF4-FFF2-40B4-BE49-F238E27FC236}">
                <a16:creationId xmlns:a16="http://schemas.microsoft.com/office/drawing/2014/main" id="{403EDA31-1CF6-7742-958B-5769F4E0B49C}"/>
              </a:ext>
            </a:extLst>
          </p:cNvPr>
          <p:cNvPicPr>
            <a:picLocks noChangeAspect="1"/>
          </p:cNvPicPr>
          <p:nvPr/>
        </p:nvPicPr>
        <p:blipFill>
          <a:blip r:embed="rId2"/>
          <a:stretch>
            <a:fillRect/>
          </a:stretch>
        </p:blipFill>
        <p:spPr>
          <a:xfrm>
            <a:off x="3392129" y="169"/>
            <a:ext cx="5751871" cy="5143500"/>
          </a:xfrm>
          <a:prstGeom prst="rect">
            <a:avLst/>
          </a:prstGeom>
        </p:spPr>
      </p:pic>
    </p:spTree>
    <p:extLst>
      <p:ext uri="{BB962C8B-B14F-4D97-AF65-F5344CB8AC3E}">
        <p14:creationId xmlns:p14="http://schemas.microsoft.com/office/powerpoint/2010/main" val="17749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
        <p:nvSpPr>
          <p:cNvPr id="4" name="Slide Number Placeholder 3">
            <a:extLst>
              <a:ext uri="{FF2B5EF4-FFF2-40B4-BE49-F238E27FC236}">
                <a16:creationId xmlns:a16="http://schemas.microsoft.com/office/drawing/2014/main" id="{E20470DD-38F8-F24F-9DBB-ED3FCD7118D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147479968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5FB6B2-15F9-D748-BC40-CEAFC49BB358}"/>
              </a:ext>
            </a:extLst>
          </p:cNvPr>
          <p:cNvPicPr>
            <a:picLocks noChangeAspect="1"/>
          </p:cNvPicPr>
          <p:nvPr/>
        </p:nvPicPr>
        <p:blipFill rotWithShape="1">
          <a:blip r:embed="rId2"/>
          <a:srcRect t="11795"/>
          <a:stretch/>
        </p:blipFill>
        <p:spPr>
          <a:xfrm>
            <a:off x="439959" y="764498"/>
            <a:ext cx="7976582" cy="4379001"/>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109</a:t>
            </a:fld>
            <a:endParaRPr lang="en-US"/>
          </a:p>
        </p:txBody>
      </p:sp>
    </p:spTree>
    <p:extLst>
      <p:ext uri="{BB962C8B-B14F-4D97-AF65-F5344CB8AC3E}">
        <p14:creationId xmlns:p14="http://schemas.microsoft.com/office/powerpoint/2010/main" val="708921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“04-mstate.R”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110</a:t>
            </a:fld>
            <a:endParaRPr lang="en-US"/>
          </a:p>
        </p:txBody>
      </p:sp>
    </p:spTree>
    <p:extLst>
      <p:ext uri="{BB962C8B-B14F-4D97-AF65-F5344CB8AC3E}">
        <p14:creationId xmlns:p14="http://schemas.microsoft.com/office/powerpoint/2010/main" val="11723575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10562643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112</a:t>
            </a:fld>
            <a:endParaRPr lang="en-US"/>
          </a:p>
        </p:txBody>
      </p:sp>
      <p:pic>
        <p:nvPicPr>
          <p:cNvPr id="6" name="Picture 5">
            <a:extLst>
              <a:ext uri="{FF2B5EF4-FFF2-40B4-BE49-F238E27FC236}">
                <a16:creationId xmlns:a16="http://schemas.microsoft.com/office/drawing/2014/main" id="{370D607F-9373-A444-9158-0B0124F37248}"/>
              </a:ext>
            </a:extLst>
          </p:cNvPr>
          <p:cNvPicPr>
            <a:picLocks noChangeAspect="1"/>
          </p:cNvPicPr>
          <p:nvPr/>
        </p:nvPicPr>
        <p:blipFill>
          <a:blip r:embed="rId2"/>
          <a:stretch>
            <a:fillRect/>
          </a:stretch>
        </p:blipFill>
        <p:spPr>
          <a:xfrm>
            <a:off x="457200" y="1338991"/>
            <a:ext cx="3727342" cy="524978"/>
          </a:xfrm>
          <a:prstGeom prst="rect">
            <a:avLst/>
          </a:prstGeom>
        </p:spPr>
      </p:pic>
      <p:pic>
        <p:nvPicPr>
          <p:cNvPr id="7" name="Picture 6">
            <a:extLst>
              <a:ext uri="{FF2B5EF4-FFF2-40B4-BE49-F238E27FC236}">
                <a16:creationId xmlns:a16="http://schemas.microsoft.com/office/drawing/2014/main" id="{3E48D7D5-7773-8F46-82CF-813F54575FF6}"/>
              </a:ext>
            </a:extLst>
          </p:cNvPr>
          <p:cNvPicPr>
            <a:picLocks noChangeAspect="1"/>
          </p:cNvPicPr>
          <p:nvPr/>
        </p:nvPicPr>
        <p:blipFill>
          <a:blip r:embed="rId3"/>
          <a:stretch>
            <a:fillRect/>
          </a:stretch>
        </p:blipFill>
        <p:spPr>
          <a:xfrm>
            <a:off x="457200" y="2278385"/>
            <a:ext cx="3963026" cy="535983"/>
          </a:xfrm>
          <a:prstGeom prst="rect">
            <a:avLst/>
          </a:prstGeom>
        </p:spPr>
      </p:pic>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pic>
        <p:nvPicPr>
          <p:cNvPr id="10" name="Picture 9">
            <a:extLst>
              <a:ext uri="{FF2B5EF4-FFF2-40B4-BE49-F238E27FC236}">
                <a16:creationId xmlns:a16="http://schemas.microsoft.com/office/drawing/2014/main" id="{FA8D46DC-C0C4-E749-8B09-EFB243153F6B}"/>
              </a:ext>
            </a:extLst>
          </p:cNvPr>
          <p:cNvPicPr>
            <a:picLocks noChangeAspect="1"/>
          </p:cNvPicPr>
          <p:nvPr/>
        </p:nvPicPr>
        <p:blipFill>
          <a:blip r:embed="rId4"/>
          <a:stretch>
            <a:fillRect/>
          </a:stretch>
        </p:blipFill>
        <p:spPr>
          <a:xfrm>
            <a:off x="1901879" y="3140452"/>
            <a:ext cx="2984500" cy="660400"/>
          </a:xfrm>
          <a:prstGeom prst="rect">
            <a:avLst/>
          </a:prstGeom>
        </p:spPr>
      </p:pic>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pic>
        <p:nvPicPr>
          <p:cNvPr id="12" name="Picture 11">
            <a:extLst>
              <a:ext uri="{FF2B5EF4-FFF2-40B4-BE49-F238E27FC236}">
                <a16:creationId xmlns:a16="http://schemas.microsoft.com/office/drawing/2014/main" id="{74B43AFA-323B-9441-BD98-B0E11C9EE1B3}"/>
              </a:ext>
            </a:extLst>
          </p:cNvPr>
          <p:cNvPicPr>
            <a:picLocks noChangeAspect="1"/>
          </p:cNvPicPr>
          <p:nvPr/>
        </p:nvPicPr>
        <p:blipFill>
          <a:blip r:embed="rId5"/>
          <a:stretch>
            <a:fillRect/>
          </a:stretch>
        </p:blipFill>
        <p:spPr>
          <a:xfrm>
            <a:off x="1766806" y="3914399"/>
            <a:ext cx="6555783" cy="931219"/>
          </a:xfrm>
          <a:prstGeom prst="rect">
            <a:avLst/>
          </a:prstGeom>
        </p:spPr>
      </p:pic>
    </p:spTree>
    <p:extLst>
      <p:ext uri="{BB962C8B-B14F-4D97-AF65-F5344CB8AC3E}">
        <p14:creationId xmlns:p14="http://schemas.microsoft.com/office/powerpoint/2010/main" val="412353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113</a:t>
            </a:fld>
            <a:endParaRPr lang="en-US"/>
          </a:p>
        </p:txBody>
      </p:sp>
      <p:sp>
        <p:nvSpPr>
          <p:cNvPr id="5" name="Rectangle 4">
            <a:extLst>
              <a:ext uri="{FF2B5EF4-FFF2-40B4-BE49-F238E27FC236}">
                <a16:creationId xmlns:a16="http://schemas.microsoft.com/office/drawing/2014/main" id="{5ECC02A5-88BC-394F-AD3B-C12703E6E939}"/>
              </a:ext>
            </a:extLst>
          </p:cNvPr>
          <p:cNvSpPr/>
          <p:nvPr/>
        </p:nvSpPr>
        <p:spPr>
          <a:xfrm>
            <a:off x="0" y="1143000"/>
            <a:ext cx="4267200" cy="1771650"/>
          </a:xfrm>
          <a:prstGeom prst="rect">
            <a:avLst/>
          </a:prstGeom>
          <a:solidFill>
            <a:srgbClr val="FFFFF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9240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fontScale="92500"/>
          </a:bodyPr>
          <a:lstStyle/>
          <a:p>
            <a:r>
              <a:rPr lang="en-US" dirty="0"/>
              <a:t>CEA functions from </a:t>
            </a:r>
            <a:r>
              <a:rPr lang="en-US" dirty="0" err="1">
                <a:solidFill>
                  <a:schemeClr val="accent2"/>
                </a:solidFill>
                <a:latin typeface="Lucida Console" panose="020B0609040504020204" pitchFamily="49" charset="0"/>
                <a:ea typeface="+mj-ea"/>
              </a:rPr>
              <a:t>hesim</a:t>
            </a:r>
            <a:r>
              <a:rPr lang="en-US" dirty="0"/>
              <a:t> to summarize decision uncertainty and </a:t>
            </a:r>
            <a:r>
              <a:rPr lang="en-US" dirty="0">
                <a:latin typeface="Lucida Console" panose="020B0609040504020204" pitchFamily="49" charset="0"/>
              </a:rPr>
              <a:t>ggplot2</a:t>
            </a:r>
            <a:r>
              <a:rPr lang="en-US" dirty="0"/>
              <a:t> for visualization</a:t>
            </a:r>
          </a:p>
          <a:p>
            <a:endParaRPr lang="en-US" dirty="0"/>
          </a:p>
          <a:p>
            <a:endParaRPr lang="en-US" dirty="0"/>
          </a:p>
          <a:p>
            <a:r>
              <a:rPr lang="en-US" dirty="0"/>
              <a:t>CEA can be performed using the </a:t>
            </a:r>
            <a:r>
              <a:rPr lang="en-US" dirty="0" err="1">
                <a:solidFill>
                  <a:schemeClr val="accent3"/>
                </a:solidFill>
                <a:latin typeface="Lucida Console" panose="020B0609040504020204" pitchFamily="49" charset="0"/>
              </a:rPr>
              <a:t>hesim</a:t>
            </a:r>
            <a:r>
              <a:rPr lang="en-US" dirty="0">
                <a:solidFill>
                  <a:schemeClr val="accent3"/>
                </a:solidFill>
                <a:latin typeface="Lucida Console" panose="020B0609040504020204" pitchFamily="49" charset="0"/>
              </a:rPr>
              <a:t>::</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hesim</a:t>
            </a:r>
            <a:r>
              <a:rPr lang="en-US" dirty="0">
                <a:solidFill>
                  <a:schemeClr val="accent3"/>
                </a:solidFill>
                <a:latin typeface="Lucida Console" panose="020B0609040504020204" pitchFamily="49" charset="0"/>
              </a:rPr>
              <a:t>::</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We will use these functions to analyze the distribution of costs and QALYs produced from the simulation of the semi-Markov CTSTM (a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a:t>
            </a:r>
            <a:r>
              <a:rPr lang="en-US" dirty="0" err="1">
                <a:solidFill>
                  <a:schemeClr val="accent2"/>
                </a:solidFill>
                <a:latin typeface="Lucida Console" panose="020B0609040504020204" pitchFamily="49" charset="0"/>
              </a:rPr>
              <a:t>ce</a:t>
            </a:r>
            <a:r>
              <a:rPr lang="en-US" dirty="0">
                <a:solidFill>
                  <a:schemeClr val="accent2"/>
                </a:solidFill>
                <a:latin typeface="Lucida Console" panose="020B0609040504020204" pitchFamily="49" charset="0"/>
              </a:rPr>
              <a:t> object</a:t>
            </a:r>
            <a:r>
              <a:rPr lang="en-US" dirty="0"/>
              <a:t>).</a:t>
            </a:r>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114</a:t>
            </a:fld>
            <a:endParaRPr lang="en-US"/>
          </a:p>
        </p:txBody>
      </p:sp>
      <p:sp>
        <p:nvSpPr>
          <p:cNvPr id="5" name="Rectangle 4">
            <a:extLst>
              <a:ext uri="{FF2B5EF4-FFF2-40B4-BE49-F238E27FC236}">
                <a16:creationId xmlns:a16="http://schemas.microsoft.com/office/drawing/2014/main" id="{5DB4A346-725B-D44B-800B-E7A41DC6089C}"/>
              </a:ext>
            </a:extLst>
          </p:cNvPr>
          <p:cNvSpPr/>
          <p:nvPr/>
        </p:nvSpPr>
        <p:spPr>
          <a:xfrm>
            <a:off x="4237394" y="1533586"/>
            <a:ext cx="4257676" cy="60016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library("</a:t>
            </a:r>
            <a:r>
              <a:rPr lang="en-US" sz="1100" dirty="0" err="1">
                <a:latin typeface="Lucida Console" panose="020B0609040504020204" pitchFamily="49" charset="0"/>
              </a:rPr>
              <a:t>hesim</a:t>
            </a:r>
            <a:r>
              <a:rPr lang="en-US" sz="1100" dirty="0">
                <a:latin typeface="Lucida Console" panose="020B0609040504020204" pitchFamily="49" charset="0"/>
              </a:rPr>
              <a:t>")</a:t>
            </a:r>
          </a:p>
          <a:p>
            <a:r>
              <a:rPr lang="en-US" sz="1100" dirty="0">
                <a:latin typeface="Lucida Console" panose="020B0609040504020204" pitchFamily="49" charset="0"/>
              </a:rPr>
              <a:t>library("ggplot2")</a:t>
            </a:r>
          </a:p>
          <a:p>
            <a:r>
              <a:rPr lang="en-US" sz="1100" dirty="0" err="1">
                <a:latin typeface="Lucida Console" panose="020B0609040504020204" pitchFamily="49" charset="0"/>
              </a:rPr>
              <a:t>theme_set</a:t>
            </a:r>
            <a:r>
              <a:rPr lang="en-US" sz="1100" dirty="0">
                <a:latin typeface="Lucida Console" panose="020B0609040504020204" pitchFamily="49" charset="0"/>
              </a:rPr>
              <a:t>(</a:t>
            </a:r>
            <a:r>
              <a:rPr lang="en-US" sz="1100" dirty="0" err="1">
                <a:latin typeface="Lucida Console" panose="020B0609040504020204" pitchFamily="49" charset="0"/>
              </a:rPr>
              <a:t>theme_minimal</a:t>
            </a:r>
            <a:r>
              <a:rPr lang="en-US" sz="1100" dirty="0">
                <a:latin typeface="Lucida Console" panose="020B0609040504020204" pitchFamily="49" charset="0"/>
              </a:rPr>
              <a:t>()) # Set ggplot2 theme</a:t>
            </a:r>
          </a:p>
        </p:txBody>
      </p:sp>
    </p:spTree>
    <p:extLst>
      <p:ext uri="{BB962C8B-B14F-4D97-AF65-F5344CB8AC3E}">
        <p14:creationId xmlns:p14="http://schemas.microsoft.com/office/powerpoint/2010/main" val="37339996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115</a:t>
            </a:fld>
            <a:endParaRPr lang="en-US"/>
          </a:p>
        </p:txBody>
      </p:sp>
      <p:sp>
        <p:nvSpPr>
          <p:cNvPr id="5" name="Rectangle 4">
            <a:extLst>
              <a:ext uri="{FF2B5EF4-FFF2-40B4-BE49-F238E27FC236}">
                <a16:creationId xmlns:a16="http://schemas.microsoft.com/office/drawing/2014/main" id="{B0CB7692-4B14-7744-B32E-AE3F138B58B3}"/>
              </a:ext>
            </a:extLst>
          </p:cNvPr>
          <p:cNvSpPr/>
          <p:nvPr/>
        </p:nvSpPr>
        <p:spPr>
          <a:xfrm>
            <a:off x="457201" y="938943"/>
            <a:ext cx="3545174" cy="261610"/>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ce_sim</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latin typeface="Lucida Console" panose="020B0609040504020204" pitchFamily="49" charset="0"/>
              </a:rPr>
              <a:t>ce_sim.rds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8779B9-4E8B-664F-A16C-F663EF4E46F0}"/>
              </a:ext>
            </a:extLst>
          </p:cNvPr>
          <p:cNvSpPr/>
          <p:nvPr/>
        </p:nvSpPr>
        <p:spPr>
          <a:xfrm>
            <a:off x="4265612" y="494546"/>
            <a:ext cx="4565415" cy="4247317"/>
          </a:xfrm>
          <a:prstGeom prst="rect">
            <a:avLst/>
          </a:prstGeom>
        </p:spPr>
        <p:txBody>
          <a:bodyPr wrap="square">
            <a:spAutoFit/>
          </a:bodyPr>
          <a:lstStyle/>
          <a:p>
            <a:r>
              <a:rPr lang="en-US" sz="1000" dirty="0">
                <a:latin typeface="Lucida Console" panose="020B0609040504020204" pitchFamily="49" charset="0"/>
              </a:rPr>
              <a:t>$costs</a:t>
            </a:r>
          </a:p>
          <a:p>
            <a:r>
              <a:rPr lang="en-US" sz="1000" dirty="0">
                <a:latin typeface="Lucida Console" panose="020B0609040504020204" pitchFamily="49" charset="0"/>
              </a:rPr>
              <a:t>      category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costs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Drug 0.03      1           1  23678.74      1</a:t>
            </a:r>
          </a:p>
          <a:p>
            <a:r>
              <a:rPr lang="en-US" sz="1000" dirty="0">
                <a:latin typeface="Lucida Console" panose="020B0609040504020204" pitchFamily="49" charset="0"/>
              </a:rPr>
              <a:t>   2:     Drug 0.03      1           2 188502.54      1</a:t>
            </a:r>
          </a:p>
          <a:p>
            <a:r>
              <a:rPr lang="en-US" sz="1000" dirty="0">
                <a:latin typeface="Lucida Console" panose="020B0609040504020204" pitchFamily="49" charset="0"/>
              </a:rPr>
              <a:t>   3:     Drug 0.03      2           1  23224.71      1</a:t>
            </a:r>
          </a:p>
          <a:p>
            <a:r>
              <a:rPr lang="en-US" sz="1000" dirty="0">
                <a:latin typeface="Lucida Console" panose="020B0609040504020204" pitchFamily="49" charset="0"/>
              </a:rPr>
              <a:t>   4:     Drug 0.03      2           2 184885.23      1</a:t>
            </a:r>
          </a:p>
          <a:p>
            <a:r>
              <a:rPr lang="en-US" sz="1000" dirty="0">
                <a:latin typeface="Lucida Console" panose="020B0609040504020204" pitchFamily="49" charset="0"/>
              </a:rPr>
              <a:t>   5:     Drug 0.03      3           1  23011.36      1</a:t>
            </a:r>
          </a:p>
          <a:p>
            <a:r>
              <a:rPr lang="en-US" sz="1000" dirty="0">
                <a:latin typeface="Lucida Console" panose="020B0609040504020204" pitchFamily="49" charset="0"/>
              </a:rPr>
              <a:t>  ---                                                  </a:t>
            </a:r>
          </a:p>
          <a:p>
            <a:r>
              <a:rPr lang="en-US" sz="1000" dirty="0">
                <a:latin typeface="Lucida Console" panose="020B0609040504020204" pitchFamily="49" charset="0"/>
              </a:rPr>
              <a:t>2996:    total 0.03    498           2 250188.10      1</a:t>
            </a:r>
          </a:p>
          <a:p>
            <a:r>
              <a:rPr lang="en-US" sz="1000" dirty="0">
                <a:latin typeface="Lucida Console" panose="020B0609040504020204" pitchFamily="49" charset="0"/>
              </a:rPr>
              <a:t>2997:    total 0.03    499           1  63343.39      1</a:t>
            </a:r>
          </a:p>
          <a:p>
            <a:r>
              <a:rPr lang="en-US" sz="1000" dirty="0">
                <a:latin typeface="Lucida Console" panose="020B0609040504020204" pitchFamily="49" charset="0"/>
              </a:rPr>
              <a:t>2998:    total 0.03    499           2 239276.32      1</a:t>
            </a:r>
          </a:p>
          <a:p>
            <a:r>
              <a:rPr lang="en-US" sz="1000" dirty="0">
                <a:latin typeface="Lucida Console" panose="020B0609040504020204" pitchFamily="49" charset="0"/>
              </a:rPr>
              <a:t>2999:    total 0.03    500           1  50651.70      1</a:t>
            </a:r>
          </a:p>
          <a:p>
            <a:r>
              <a:rPr lang="en-US" sz="1000" dirty="0">
                <a:latin typeface="Lucida Console" panose="020B0609040504020204" pitchFamily="49" charset="0"/>
              </a:rPr>
              <a:t>3000:    total 0.03    500           2 233785.48      1</a:t>
            </a:r>
          </a:p>
          <a:p>
            <a:endParaRPr lang="en-US" sz="1000" dirty="0">
              <a:latin typeface="Lucida Console" panose="020B0609040504020204" pitchFamily="49" charset="0"/>
            </a:endParaRPr>
          </a:p>
          <a:p>
            <a:r>
              <a:rPr lang="en-US" sz="1000" dirty="0">
                <a:latin typeface="Lucida Console" panose="020B0609040504020204" pitchFamily="49" charset="0"/>
              </a:rPr>
              <a:t>$</a:t>
            </a:r>
            <a:r>
              <a:rPr lang="en-US" sz="1000" dirty="0" err="1">
                <a:latin typeface="Lucida Console" panose="020B0609040504020204" pitchFamily="49" charset="0"/>
              </a:rPr>
              <a:t>qalys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0.00      1           1 11.114224      1</a:t>
            </a:r>
          </a:p>
          <a:p>
            <a:r>
              <a:rPr lang="en-US" sz="1000" dirty="0">
                <a:latin typeface="Lucida Console" panose="020B0609040504020204" pitchFamily="49" charset="0"/>
              </a:rPr>
              <a:t>   2: 0.00      1           2 18.549477      1</a:t>
            </a:r>
          </a:p>
          <a:p>
            <a:r>
              <a:rPr lang="en-US" sz="1000" dirty="0">
                <a:latin typeface="Lucida Console" panose="020B0609040504020204" pitchFamily="49" charset="0"/>
              </a:rPr>
              <a:t>   3: 0.00      2           1 10.443717      1</a:t>
            </a:r>
          </a:p>
          <a:p>
            <a:r>
              <a:rPr lang="en-US" sz="1000" dirty="0">
                <a:latin typeface="Lucida Console" panose="020B0609040504020204" pitchFamily="49" charset="0"/>
              </a:rPr>
              <a:t>   4: 0.00      2           2 17.221927      1</a:t>
            </a:r>
          </a:p>
          <a:p>
            <a:r>
              <a:rPr lang="en-US" sz="1000" dirty="0">
                <a:latin typeface="Lucida Console" panose="020B0609040504020204" pitchFamily="49" charset="0"/>
              </a:rPr>
              <a:t>   5: 0.00      3           1 10.404786      1</a:t>
            </a:r>
          </a:p>
          <a:p>
            <a:r>
              <a:rPr lang="en-US" sz="1000" dirty="0">
                <a:latin typeface="Lucida Console" panose="020B0609040504020204" pitchFamily="49" charset="0"/>
              </a:rPr>
              <a:t>  ---                                         </a:t>
            </a:r>
          </a:p>
          <a:p>
            <a:r>
              <a:rPr lang="en-US" sz="1000" dirty="0">
                <a:latin typeface="Lucida Console" panose="020B0609040504020204" pitchFamily="49" charset="0"/>
              </a:rPr>
              <a:t>1996: 0.03    498           2 11.460201      1</a:t>
            </a:r>
          </a:p>
          <a:p>
            <a:r>
              <a:rPr lang="en-US" sz="1000" dirty="0">
                <a:latin typeface="Lucida Console" panose="020B0609040504020204" pitchFamily="49" charset="0"/>
              </a:rPr>
              <a:t>1997: 0.03    499           1  8.406517      1</a:t>
            </a:r>
          </a:p>
          <a:p>
            <a:r>
              <a:rPr lang="en-US" sz="1000" dirty="0">
                <a:latin typeface="Lucida Console" panose="020B0609040504020204" pitchFamily="49" charset="0"/>
              </a:rPr>
              <a:t>1998: 0.03    499           2 11.858450      1</a:t>
            </a:r>
          </a:p>
          <a:p>
            <a:r>
              <a:rPr lang="en-US" sz="1000" dirty="0">
                <a:latin typeface="Lucida Console" panose="020B0609040504020204" pitchFamily="49" charset="0"/>
              </a:rPr>
              <a:t>1999: 0.03    500           1  8.063408      1</a:t>
            </a:r>
          </a:p>
          <a:p>
            <a:r>
              <a:rPr lang="en-US" sz="1000" dirty="0">
                <a:latin typeface="Lucida Console" panose="020B0609040504020204" pitchFamily="49" charset="0"/>
              </a:rPr>
              <a:t>2000: 0.03    500           2 12.152292      1</a:t>
            </a:r>
          </a:p>
        </p:txBody>
      </p:sp>
    </p:spTree>
    <p:extLst>
      <p:ext uri="{BB962C8B-B14F-4D97-AF65-F5344CB8AC3E}">
        <p14:creationId xmlns:p14="http://schemas.microsoft.com/office/powerpoint/2010/main" val="186952066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116</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1143000"/>
            <a:ext cx="696293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 Willingness to pay per QALY</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cea_pw_out</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ce_sim</a:t>
            </a:r>
            <a:r>
              <a:rPr lang="en-US" sz="1100" dirty="0">
                <a:latin typeface="Lucida Console" panose="020B0609040504020204" pitchFamily="49" charset="0"/>
              </a:rPr>
              <a:t>, comparator = 1, # Comparator is SOC (ID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cea_out</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ce_sim</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wtp</a:t>
            </a:r>
            <a:r>
              <a:rPr lang="en-US" sz="1100" dirty="0">
                <a:latin typeface="Lucida Console" panose="020B0609040504020204" pitchFamily="49" charset="0"/>
              </a:rPr>
              <a:t>)</a:t>
            </a:r>
          </a:p>
        </p:txBody>
      </p:sp>
    </p:spTree>
    <p:extLst>
      <p:ext uri="{BB962C8B-B14F-4D97-AF65-F5344CB8AC3E}">
        <p14:creationId xmlns:p14="http://schemas.microsoft.com/office/powerpoint/2010/main" val="37429848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117</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457200" y="958334"/>
            <a:ext cx="1544012" cy="261610"/>
          </a:xfrm>
          <a:prstGeom prst="rect">
            <a:avLst/>
          </a:prstGeom>
          <a:solidFill>
            <a:schemeClr val="bg1">
              <a:lumMod val="85000"/>
            </a:schemeClr>
          </a:solidFill>
        </p:spPr>
        <p:txBody>
          <a:bodyPr wrap="none">
            <a:spAutoFit/>
          </a:bodyPr>
          <a:lstStyle/>
          <a:p>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$delta</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EE753A0F-62E4-8B41-9BF9-9FFD5A9A86B4}"/>
              </a:ext>
            </a:extLst>
          </p:cNvPr>
          <p:cNvSpPr/>
          <p:nvPr/>
        </p:nvSpPr>
        <p:spPr>
          <a:xfrm>
            <a:off x="457200" y="1485780"/>
            <a:ext cx="4572000" cy="2123658"/>
          </a:xfrm>
          <a:prstGeom prst="rect">
            <a:avLst/>
          </a:prstGeom>
        </p:spPr>
        <p:txBody>
          <a:bodyPr>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a:t>
            </a:r>
            <a:r>
              <a:rPr lang="en-US" sz="1100" dirty="0" err="1">
                <a:latin typeface="Lucida Console" panose="020B0609040504020204" pitchFamily="49" charset="0"/>
              </a:rPr>
              <a:t>ic</a:t>
            </a:r>
            <a:endParaRPr lang="en-US" sz="1100" dirty="0">
              <a:latin typeface="Lucida Console" panose="020B0609040504020204" pitchFamily="49" charset="0"/>
            </a:endParaRPr>
          </a:p>
          <a:p>
            <a:r>
              <a:rPr lang="en-US" sz="1100" dirty="0">
                <a:latin typeface="Lucida Console" panose="020B0609040504020204" pitchFamily="49" charset="0"/>
              </a:rPr>
              <a:t>  1:      1           2      1 3.900703 173752.1</a:t>
            </a:r>
          </a:p>
          <a:p>
            <a:r>
              <a:rPr lang="en-US" sz="1100" dirty="0">
                <a:latin typeface="Lucida Console" panose="020B0609040504020204" pitchFamily="49" charset="0"/>
              </a:rPr>
              <a:t>  2:      2           2      1 3.700907 280151.1</a:t>
            </a:r>
          </a:p>
          <a:p>
            <a:r>
              <a:rPr lang="en-US" sz="1100" dirty="0">
                <a:latin typeface="Lucida Console" panose="020B0609040504020204" pitchFamily="49" charset="0"/>
              </a:rPr>
              <a:t>  3:      3           2      1 4.140923 207748.0</a:t>
            </a:r>
          </a:p>
          <a:p>
            <a:r>
              <a:rPr lang="en-US" sz="1100" dirty="0">
                <a:latin typeface="Lucida Console" panose="020B0609040504020204" pitchFamily="49" charset="0"/>
              </a:rPr>
              <a:t>  4:      4           2      1 3.765042 202362.6</a:t>
            </a:r>
          </a:p>
          <a:p>
            <a:r>
              <a:rPr lang="en-US" sz="1100" dirty="0">
                <a:latin typeface="Lucida Console" panose="020B0609040504020204" pitchFamily="49" charset="0"/>
              </a:rPr>
              <a:t>  5:      5           2      1 4.003303 188159.4</a:t>
            </a:r>
          </a:p>
          <a:p>
            <a:r>
              <a:rPr lang="en-US" sz="1100" dirty="0">
                <a:latin typeface="Lucida Console" panose="020B0609040504020204" pitchFamily="49" charset="0"/>
              </a:rPr>
              <a:t> ---                                            </a:t>
            </a:r>
          </a:p>
          <a:p>
            <a:r>
              <a:rPr lang="en-US" sz="1100" dirty="0">
                <a:latin typeface="Lucida Console" panose="020B0609040504020204" pitchFamily="49" charset="0"/>
              </a:rPr>
              <a:t>496:    496           2      1 3.635187 178517.2</a:t>
            </a:r>
          </a:p>
          <a:p>
            <a:r>
              <a:rPr lang="en-US" sz="1100" dirty="0">
                <a:latin typeface="Lucida Console" panose="020B0609040504020204" pitchFamily="49" charset="0"/>
              </a:rPr>
              <a:t>497:    497           2      1 3.903630 169764.4</a:t>
            </a:r>
          </a:p>
          <a:p>
            <a:r>
              <a:rPr lang="en-US" sz="1100" dirty="0">
                <a:latin typeface="Lucida Console" panose="020B0609040504020204" pitchFamily="49" charset="0"/>
              </a:rPr>
              <a:t>498:    498           2      1 3.539451 180691.1</a:t>
            </a:r>
          </a:p>
          <a:p>
            <a:r>
              <a:rPr lang="en-US" sz="1100" dirty="0">
                <a:latin typeface="Lucida Console" panose="020B0609040504020204" pitchFamily="49" charset="0"/>
              </a:rPr>
              <a:t>499:    499           2      1 3.451933 175932.9</a:t>
            </a:r>
          </a:p>
          <a:p>
            <a:r>
              <a:rPr lang="en-US" sz="1100" dirty="0">
                <a:latin typeface="Lucida Console" panose="020B0609040504020204" pitchFamily="49" charset="0"/>
              </a:rPr>
              <a:t>500:    500           2      1 4.088884 183133.8</a:t>
            </a:r>
          </a:p>
        </p:txBody>
      </p:sp>
    </p:spTree>
    <p:extLst>
      <p:ext uri="{BB962C8B-B14F-4D97-AF65-F5344CB8AC3E}">
        <p14:creationId xmlns:p14="http://schemas.microsoft.com/office/powerpoint/2010/main" val="377519315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48C76711-F640-5B44-8E32-FCD1C81C3778}"/>
              </a:ext>
            </a:extLst>
          </p:cNvPr>
          <p:cNvSpPr/>
          <p:nvPr/>
        </p:nvSpPr>
        <p:spPr>
          <a:xfrm>
            <a:off x="457200" y="802740"/>
            <a:ext cx="4572000" cy="1277273"/>
          </a:xfrm>
          <a:prstGeom prst="rect">
            <a:avLst/>
          </a:prstGeom>
          <a:solidFill>
            <a:schemeClr val="bg1">
              <a:lumMod val="85000"/>
            </a:schemeClr>
          </a:solidFill>
        </p:spPr>
        <p:txBody>
          <a:bodyPr>
            <a:spAutoFit/>
          </a:bodyPr>
          <a:lstStyle/>
          <a:p>
            <a:r>
              <a:rPr lang="en-US" sz="1100" b="1" dirty="0" err="1">
                <a:solidFill>
                  <a:schemeClr val="accent3"/>
                </a:solidFill>
                <a:latin typeface="Lucida Console" panose="020B0609040504020204" pitchFamily="49" charset="0"/>
              </a:rPr>
              <a:t>strategy_factor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 (x) {</a:t>
            </a:r>
          </a:p>
          <a:p>
            <a:r>
              <a:rPr lang="en-US" sz="1100" dirty="0">
                <a:latin typeface="Lucida Console" panose="020B0609040504020204" pitchFamily="49" charset="0"/>
              </a:rPr>
              <a:t>  factor(x, levels = 1:2, labels = c("SOC", "New"))</a:t>
            </a:r>
          </a:p>
          <a:p>
            <a:r>
              <a:rPr lang="en-US" sz="1100" dirty="0">
                <a:latin typeface="Lucida Console" panose="020B0609040504020204" pitchFamily="49" charset="0"/>
              </a:rPr>
              <a:t>}</a:t>
            </a:r>
          </a:p>
          <a:p>
            <a:r>
              <a:rPr lang="en-US" sz="1100" b="1" dirty="0" err="1">
                <a:solidFill>
                  <a:schemeClr val="accent3"/>
                </a:solidFill>
                <a:latin typeface="Lucida Console" panose="020B0609040504020204" pitchFamily="49" charset="0"/>
              </a:rPr>
              <a:t>format_dollar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p>
          <a:p>
            <a:r>
              <a:rPr lang="en-US" sz="1100" dirty="0">
                <a:latin typeface="Lucida Console" panose="020B0609040504020204" pitchFamily="49" charset="0"/>
              </a:rPr>
              <a:t>  paste0("$", </a:t>
            </a:r>
            <a:r>
              <a:rPr lang="en-US" sz="1100" dirty="0" err="1">
                <a:latin typeface="Lucida Console" panose="020B0609040504020204" pitchFamily="49" charset="0"/>
              </a:rPr>
              <a:t>formatC</a:t>
            </a:r>
            <a:r>
              <a:rPr lang="en-US" sz="1100" dirty="0">
                <a:latin typeface="Lucida Console" panose="020B0609040504020204" pitchFamily="49" charset="0"/>
              </a:rPr>
              <a:t>(x, format = "d", </a:t>
            </a:r>
            <a:r>
              <a:rPr lang="en-US" sz="1100" dirty="0" err="1">
                <a:latin typeface="Lucida Console" panose="020B0609040504020204" pitchFamily="49" charset="0"/>
              </a:rPr>
              <a:t>big.mark</a:t>
            </a:r>
            <a:r>
              <a:rPr lang="en-US" sz="1100" dirty="0">
                <a:latin typeface="Lucida Console" panose="020B0609040504020204" pitchFamily="49" charset="0"/>
              </a:rPr>
              <a:t> = ","))</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C53AB45-9611-4D4A-AF5F-682B3293F7FD}"/>
              </a:ext>
            </a:extLst>
          </p:cNvPr>
          <p:cNvSpPr/>
          <p:nvPr/>
        </p:nvSpPr>
        <p:spPr>
          <a:xfrm>
            <a:off x="2803161" y="2215733"/>
            <a:ext cx="6340839" cy="280076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ylim</a:t>
            </a:r>
            <a:r>
              <a:rPr lang="en-US" sz="1100" dirty="0">
                <a:latin typeface="Lucida Console" panose="020B0609040504020204" pitchFamily="49" charset="0"/>
              </a:rPr>
              <a:t> &lt;- max(</a:t>
            </a:r>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ic</a:t>
            </a:r>
            <a:r>
              <a:rPr lang="en-US" sz="1100" dirty="0">
                <a:latin typeface="Lucida Console" panose="020B0609040504020204" pitchFamily="49" charset="0"/>
              </a:rPr>
              <a:t>]) * 1.1</a:t>
            </a:r>
          </a:p>
          <a:p>
            <a:r>
              <a:rPr lang="en-US" sz="1100" dirty="0" err="1">
                <a:latin typeface="Lucida Console" panose="020B0609040504020204" pitchFamily="49" charset="0"/>
              </a:rPr>
              <a:t>xlim</a:t>
            </a:r>
            <a:r>
              <a:rPr lang="en-US" sz="1100" dirty="0">
                <a:latin typeface="Lucida Console" panose="020B0609040504020204" pitchFamily="49" charset="0"/>
              </a:rPr>
              <a:t> &lt;- ceiling(max(</a:t>
            </a:r>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 1.1)</a:t>
            </a:r>
          </a:p>
          <a:p>
            <a:endParaRPr lang="en-US" sz="1100" dirty="0">
              <a:latin typeface="Lucida Console" panose="020B0609040504020204" pitchFamily="49" charset="0"/>
            </a:endParaRPr>
          </a:p>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a:t>
            </a:r>
            <a:r>
              <a:rPr lang="en-US" sz="1100" dirty="0" err="1">
                <a:latin typeface="Lucida Console" panose="020B0609040504020204" pitchFamily="49" charset="0"/>
              </a:rPr>
              <a:t>ie</a:t>
            </a:r>
            <a:r>
              <a:rPr lang="en-US" sz="1100" dirty="0">
                <a:latin typeface="Lucida Console" panose="020B0609040504020204" pitchFamily="49" charset="0"/>
              </a:rPr>
              <a:t>, y = </a:t>
            </a:r>
            <a:r>
              <a:rPr lang="en-US" sz="1100" dirty="0" err="1">
                <a:latin typeface="Lucida Console" panose="020B0609040504020204" pitchFamily="49" charset="0"/>
              </a:rPr>
              <a:t>ic</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geom_jitter</a:t>
            </a:r>
            <a:r>
              <a:rPr lang="en-US" sz="1100" dirty="0">
                <a:latin typeface="Lucida Console" panose="020B0609040504020204" pitchFamily="49" charset="0"/>
              </a:rPr>
              <a:t>(size = .5)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("Incremental QALYs")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("Incremental cost")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(limits = c(-</a:t>
            </a:r>
            <a:r>
              <a:rPr lang="en-US" sz="1100" dirty="0" err="1">
                <a:latin typeface="Lucida Console" panose="020B0609040504020204" pitchFamily="49" charset="0"/>
              </a:rPr>
              <a:t>ylim</a:t>
            </a:r>
            <a:r>
              <a:rPr lang="en-US" sz="1100" dirty="0">
                <a:latin typeface="Lucida Console" panose="020B0609040504020204" pitchFamily="49" charset="0"/>
              </a:rPr>
              <a:t>, </a:t>
            </a:r>
            <a:r>
              <a:rPr lang="en-US" sz="1100" dirty="0" err="1">
                <a:latin typeface="Lucida Console" panose="020B0609040504020204" pitchFamily="49" charset="0"/>
              </a:rPr>
              <a:t>ylim</a:t>
            </a:r>
            <a:r>
              <a:rPr lang="en-US" sz="1100" dirty="0">
                <a:latin typeface="Lucida Console" panose="020B0609040504020204" pitchFamily="49" charset="0"/>
              </a:rPr>
              <a:t>),</a:t>
            </a:r>
          </a:p>
          <a:p>
            <a:r>
              <a:rPr lang="en-US" sz="1100" dirty="0">
                <a:latin typeface="Lucida Console" panose="020B0609040504020204" pitchFamily="49" charset="0"/>
              </a:rPr>
              <a:t>                     labels = </a:t>
            </a:r>
            <a:r>
              <a:rPr lang="en-US" sz="1100" b="1"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(limits = c(-</a:t>
            </a:r>
            <a:r>
              <a:rPr lang="en-US" sz="1100" dirty="0" err="1">
                <a:latin typeface="Lucida Console" panose="020B0609040504020204" pitchFamily="49" charset="0"/>
              </a:rPr>
              <a:t>xlim</a:t>
            </a:r>
            <a:r>
              <a:rPr lang="en-US" sz="1100" dirty="0">
                <a:latin typeface="Lucida Console" panose="020B0609040504020204" pitchFamily="49" charset="0"/>
              </a:rPr>
              <a:t>, </a:t>
            </a:r>
            <a:r>
              <a:rPr lang="en-US" sz="1100" dirty="0" err="1">
                <a:latin typeface="Lucida Console" panose="020B0609040504020204" pitchFamily="49" charset="0"/>
              </a:rPr>
              <a:t>xlim</a:t>
            </a:r>
            <a:r>
              <a:rPr lang="en-US" sz="1100" dirty="0">
                <a:latin typeface="Lucida Console" panose="020B0609040504020204" pitchFamily="49" charset="0"/>
              </a:rPr>
              <a:t>), breaks = </a:t>
            </a:r>
            <a:r>
              <a:rPr lang="en-US" sz="1100" dirty="0" err="1">
                <a:latin typeface="Lucida Console" panose="020B0609040504020204" pitchFamily="49" charset="0"/>
              </a:rPr>
              <a:t>seq</a:t>
            </a:r>
            <a:r>
              <a:rPr lang="en-US" sz="1100" dirty="0">
                <a:latin typeface="Lucida Console" panose="020B0609040504020204" pitchFamily="49" charset="0"/>
              </a:rPr>
              <a:t>(-6, 6, 2))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 +</a:t>
            </a:r>
          </a:p>
          <a:p>
            <a:r>
              <a:rPr lang="en-US" sz="1100" dirty="0">
                <a:latin typeface="Lucida Console" panose="020B0609040504020204" pitchFamily="49" charset="0"/>
              </a:rPr>
              <a:t>  </a:t>
            </a:r>
            <a:r>
              <a:rPr lang="en-US" sz="1100" dirty="0" err="1">
                <a:latin typeface="Lucida Console" panose="020B0609040504020204" pitchFamily="49" charset="0"/>
              </a:rPr>
              <a:t>geom_abline</a:t>
            </a:r>
            <a:r>
              <a:rPr lang="en-US" sz="1100" dirty="0">
                <a:latin typeface="Lucida Console" panose="020B0609040504020204" pitchFamily="49" charset="0"/>
              </a:rPr>
              <a:t>(slope = 50000, </a:t>
            </a:r>
            <a:r>
              <a:rPr lang="en-US" sz="1100" dirty="0" err="1">
                <a:latin typeface="Lucida Console" panose="020B0609040504020204" pitchFamily="49" charset="0"/>
              </a:rPr>
              <a:t>linetype</a:t>
            </a:r>
            <a:r>
              <a:rPr lang="en-US" sz="1100" dirty="0">
                <a:latin typeface="Lucida Console" panose="020B0609040504020204" pitchFamily="49" charset="0"/>
              </a:rPr>
              <a:t> = "dashed") +</a:t>
            </a:r>
          </a:p>
          <a:p>
            <a:r>
              <a:rPr lang="en-US" sz="1100" dirty="0">
                <a:latin typeface="Lucida Console" panose="020B0609040504020204" pitchFamily="49" charset="0"/>
              </a:rPr>
              <a:t>  </a:t>
            </a:r>
            <a:r>
              <a:rPr lang="en-US" sz="1100" dirty="0" err="1">
                <a:latin typeface="Lucida Console" panose="020B0609040504020204" pitchFamily="49" charset="0"/>
              </a:rPr>
              <a:t>geom_hline</a:t>
            </a:r>
            <a:r>
              <a:rPr lang="en-US" sz="1100" dirty="0">
                <a:latin typeface="Lucida Console" panose="020B0609040504020204" pitchFamily="49" charset="0"/>
              </a:rPr>
              <a:t>(</a:t>
            </a:r>
            <a:r>
              <a:rPr lang="en-US" sz="1100" dirty="0" err="1">
                <a:latin typeface="Lucida Console" panose="020B0609040504020204" pitchFamily="49" charset="0"/>
              </a:rPr>
              <a:t>yintercept</a:t>
            </a:r>
            <a:r>
              <a:rPr lang="en-US" sz="1100" dirty="0">
                <a:latin typeface="Lucida Console" panose="020B0609040504020204" pitchFamily="49" charset="0"/>
              </a:rPr>
              <a:t> = 0) +</a:t>
            </a:r>
          </a:p>
          <a:p>
            <a:r>
              <a:rPr lang="en-US" sz="1100" dirty="0">
                <a:latin typeface="Lucida Console" panose="020B0609040504020204" pitchFamily="49" charset="0"/>
              </a:rPr>
              <a:t>  </a:t>
            </a:r>
            <a:r>
              <a:rPr lang="en-US" sz="1100" dirty="0" err="1">
                <a:latin typeface="Lucida Console" panose="020B0609040504020204" pitchFamily="49" charset="0"/>
              </a:rPr>
              <a:t>geom_vline</a:t>
            </a:r>
            <a:r>
              <a:rPr lang="en-US" sz="1100" dirty="0">
                <a:latin typeface="Lucida Console" panose="020B0609040504020204" pitchFamily="49" charset="0"/>
              </a:rPr>
              <a:t>(</a:t>
            </a:r>
            <a:r>
              <a:rPr lang="en-US" sz="1100" dirty="0" err="1">
                <a:latin typeface="Lucida Console" panose="020B0609040504020204" pitchFamily="49" charset="0"/>
              </a:rPr>
              <a:t>xintercept</a:t>
            </a:r>
            <a:r>
              <a:rPr lang="en-US" sz="1100" dirty="0">
                <a:latin typeface="Lucida Console" panose="020B0609040504020204" pitchFamily="49" charset="0"/>
              </a:rPr>
              <a:t> = 0)</a:t>
            </a:r>
          </a:p>
        </p:txBody>
      </p:sp>
    </p:spTree>
    <p:extLst>
      <p:ext uri="{BB962C8B-B14F-4D97-AF65-F5344CB8AC3E}">
        <p14:creationId xmlns:p14="http://schemas.microsoft.com/office/powerpoint/2010/main" val="146473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4F04-678C-C84D-B27B-DE8BE0B5A57A}"/>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E9451D26-66AB-0B4C-8340-CE4426716F51}"/>
              </a:ext>
            </a:extLst>
          </p:cNvPr>
          <p:cNvSpPr>
            <a:spLocks noGrp="1"/>
          </p:cNvSpPr>
          <p:nvPr>
            <p:ph type="sldNum" sz="quarter" idx="4"/>
          </p:nvPr>
        </p:nvSpPr>
        <p:spPr/>
        <p:txBody>
          <a:bodyPr/>
          <a:lstStyle/>
          <a:p>
            <a:fld id="{CF7A681D-9A53-0F41-890B-1BA01E4644AD}" type="slidenum">
              <a:rPr lang="en-US" smtClean="0"/>
              <a:pPr/>
              <a:t>119</a:t>
            </a:fld>
            <a:endParaRPr lang="en-US"/>
          </a:p>
        </p:txBody>
      </p:sp>
      <p:pic>
        <p:nvPicPr>
          <p:cNvPr id="4" name="Picture 3">
            <a:extLst>
              <a:ext uri="{FF2B5EF4-FFF2-40B4-BE49-F238E27FC236}">
                <a16:creationId xmlns:a16="http://schemas.microsoft.com/office/drawing/2014/main" id="{2FEEF7DA-B6E2-5F48-B273-FF1D5BF6EFE4}"/>
              </a:ext>
            </a:extLst>
          </p:cNvPr>
          <p:cNvPicPr>
            <a:picLocks noChangeAspect="1"/>
          </p:cNvPicPr>
          <p:nvPr/>
        </p:nvPicPr>
        <p:blipFill>
          <a:blip r:embed="rId2"/>
          <a:stretch>
            <a:fillRect/>
          </a:stretch>
        </p:blipFill>
        <p:spPr>
          <a:xfrm>
            <a:off x="1484025" y="837174"/>
            <a:ext cx="6028857" cy="4306326"/>
          </a:xfrm>
          <a:prstGeom prst="rect">
            <a:avLst/>
          </a:prstGeom>
        </p:spPr>
      </p:pic>
    </p:spTree>
    <p:extLst>
      <p:ext uri="{BB962C8B-B14F-4D97-AF65-F5344CB8AC3E}">
        <p14:creationId xmlns:p14="http://schemas.microsoft.com/office/powerpoint/2010/main" val="345792742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200" y="1665158"/>
            <a:ext cx="4572000" cy="2123658"/>
          </a:xfrm>
          <a:prstGeom prst="rect">
            <a:avLst/>
          </a:prstGeom>
        </p:spPr>
        <p:txBody>
          <a:bodyPr>
            <a:spAutoFit/>
          </a:bodyPr>
          <a:lstStyle/>
          <a:p>
            <a:r>
              <a:rPr lang="en-US" sz="1100" dirty="0">
                <a:latin typeface="Lucida Console" panose="020B0609040504020204" pitchFamily="49" charset="0"/>
              </a:rPr>
              <a:t>           k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best </a:t>
            </a:r>
            <a:r>
              <a:rPr lang="en-US" sz="1100" dirty="0" err="1">
                <a:latin typeface="Lucida Console" panose="020B0609040504020204" pitchFamily="49" charset="0"/>
              </a:rPr>
              <a:t>prob</a:t>
            </a:r>
            <a:endParaRPr lang="en-US" sz="1100" dirty="0">
              <a:latin typeface="Lucida Console" panose="020B0609040504020204" pitchFamily="49" charset="0"/>
            </a:endParaRPr>
          </a:p>
          <a:p>
            <a:r>
              <a:rPr lang="en-US" sz="1100" dirty="0">
                <a:latin typeface="Lucida Console" panose="020B0609040504020204" pitchFamily="49" charset="0"/>
              </a:rPr>
              <a:t>   1:      0           1      1    1    1</a:t>
            </a:r>
          </a:p>
          <a:p>
            <a:r>
              <a:rPr lang="en-US" sz="1100" dirty="0">
                <a:latin typeface="Lucida Console" panose="020B0609040504020204" pitchFamily="49" charset="0"/>
              </a:rPr>
              <a:t>   2:      0           2      1    0    0</a:t>
            </a:r>
          </a:p>
          <a:p>
            <a:r>
              <a:rPr lang="en-US" sz="1100" dirty="0">
                <a:latin typeface="Lucida Console" panose="020B0609040504020204" pitchFamily="49" charset="0"/>
              </a:rPr>
              <a:t>   3:    500           1      1    1    1</a:t>
            </a:r>
          </a:p>
          <a:p>
            <a:r>
              <a:rPr lang="en-US" sz="1100" dirty="0">
                <a:latin typeface="Lucida Console" panose="020B0609040504020204" pitchFamily="49" charset="0"/>
              </a:rPr>
              <a:t>   4:    500           2      1    0    0</a:t>
            </a:r>
          </a:p>
          <a:p>
            <a:r>
              <a:rPr lang="en-US" sz="1100" dirty="0">
                <a:latin typeface="Lucida Console" panose="020B0609040504020204" pitchFamily="49" charset="0"/>
              </a:rPr>
              <a:t>   5:   1000           1      1    1    1</a:t>
            </a:r>
          </a:p>
          <a:p>
            <a:r>
              <a:rPr lang="en-US" sz="1100" dirty="0">
                <a:latin typeface="Lucida Console" panose="020B0609040504020204" pitchFamily="49" charset="0"/>
              </a:rPr>
              <a:t>  ---                                    </a:t>
            </a:r>
          </a:p>
          <a:p>
            <a:r>
              <a:rPr lang="en-US" sz="1100" dirty="0">
                <a:latin typeface="Lucida Console" panose="020B0609040504020204" pitchFamily="49" charset="0"/>
              </a:rPr>
              <a:t> 998: 249000           2      1    1    1</a:t>
            </a:r>
          </a:p>
          <a:p>
            <a:r>
              <a:rPr lang="en-US" sz="1100" dirty="0">
                <a:latin typeface="Lucida Console" panose="020B0609040504020204" pitchFamily="49" charset="0"/>
              </a:rPr>
              <a:t> 999: 249500           1      1    0    0</a:t>
            </a:r>
          </a:p>
          <a:p>
            <a:r>
              <a:rPr lang="en-US" sz="1100" dirty="0">
                <a:latin typeface="Lucida Console" panose="020B0609040504020204" pitchFamily="49" charset="0"/>
              </a:rPr>
              <a:t>1000: 249500           2      1    1    1</a:t>
            </a:r>
          </a:p>
          <a:p>
            <a:r>
              <a:rPr lang="en-US" sz="1100" dirty="0">
                <a:latin typeface="Lucida Console" panose="020B0609040504020204" pitchFamily="49" charset="0"/>
              </a:rPr>
              <a:t>1001: 250000           1      1    0    0</a:t>
            </a:r>
          </a:p>
          <a:p>
            <a:r>
              <a:rPr lang="en-US" sz="1100" dirty="0">
                <a:latin typeface="Lucida Console" panose="020B0609040504020204" pitchFamily="49" charset="0"/>
              </a:rPr>
              <a:t>1002: 250000           2      1    1    1</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119217" cy="261610"/>
          </a:xfrm>
          <a:prstGeom prst="rect">
            <a:avLst/>
          </a:prstGeom>
          <a:solidFill>
            <a:schemeClr val="bg1">
              <a:lumMod val="85000"/>
            </a:schemeClr>
          </a:solidFill>
        </p:spPr>
        <p:txBody>
          <a:bodyPr wrap="none">
            <a:spAutoFit/>
          </a:bodyPr>
          <a:lstStyle/>
          <a:p>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$mce</a:t>
            </a:r>
            <a:endParaRPr lang="en-US" sz="1100" dirty="0">
              <a:latin typeface="Lucida Console" panose="020B0609040504020204" pitchFamily="49" charset="0"/>
            </a:endParaRPr>
          </a:p>
        </p:txBody>
      </p:sp>
    </p:spTree>
    <p:extLst>
      <p:ext uri="{BB962C8B-B14F-4D97-AF65-F5344CB8AC3E}">
        <p14:creationId xmlns:p14="http://schemas.microsoft.com/office/powerpoint/2010/main" val="5655735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121</a:t>
            </a:fld>
            <a:endParaRPr lang="en-US"/>
          </a:p>
        </p:txBody>
      </p:sp>
      <p:sp>
        <p:nvSpPr>
          <p:cNvPr id="4" name="Rectangle 3">
            <a:extLst>
              <a:ext uri="{FF2B5EF4-FFF2-40B4-BE49-F238E27FC236}">
                <a16:creationId xmlns:a16="http://schemas.microsoft.com/office/drawing/2014/main" id="{E9DA78F0-EC01-3442-A6FE-46CAEE1FDE23}"/>
              </a:ext>
            </a:extLst>
          </p:cNvPr>
          <p:cNvSpPr/>
          <p:nvPr/>
        </p:nvSpPr>
        <p:spPr>
          <a:xfrm>
            <a:off x="457200" y="1143000"/>
            <a:ext cx="601855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$mce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prob</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("Probability most cost-effective")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a:t>
            </a:r>
          </a:p>
        </p:txBody>
      </p:sp>
    </p:spTree>
    <p:extLst>
      <p:ext uri="{BB962C8B-B14F-4D97-AF65-F5344CB8AC3E}">
        <p14:creationId xmlns:p14="http://schemas.microsoft.com/office/powerpoint/2010/main" val="34231973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122</a:t>
            </a:fld>
            <a:endParaRPr lang="en-US"/>
          </a:p>
        </p:txBody>
      </p:sp>
      <p:pic>
        <p:nvPicPr>
          <p:cNvPr id="4" name="Picture 3">
            <a:extLst>
              <a:ext uri="{FF2B5EF4-FFF2-40B4-BE49-F238E27FC236}">
                <a16:creationId xmlns:a16="http://schemas.microsoft.com/office/drawing/2014/main" id="{4A698B41-CBC2-DF45-99CD-AE7D9DA0C12D}"/>
              </a:ext>
            </a:extLst>
          </p:cNvPr>
          <p:cNvPicPr>
            <a:picLocks noChangeAspect="1"/>
          </p:cNvPicPr>
          <p:nvPr/>
        </p:nvPicPr>
        <p:blipFill>
          <a:blip r:embed="rId2"/>
          <a:stretch>
            <a:fillRect/>
          </a:stretch>
        </p:blipFill>
        <p:spPr>
          <a:xfrm>
            <a:off x="1573966" y="826466"/>
            <a:ext cx="6043847" cy="4317034"/>
          </a:xfrm>
          <a:prstGeom prst="rect">
            <a:avLst/>
          </a:prstGeom>
        </p:spPr>
      </p:pic>
    </p:spTree>
    <p:extLst>
      <p:ext uri="{BB962C8B-B14F-4D97-AF65-F5344CB8AC3E}">
        <p14:creationId xmlns:p14="http://schemas.microsoft.com/office/powerpoint/2010/main" val="33815748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fontScale="85000" lnSpcReduction="10000"/>
          </a:bodyPr>
          <a:lstStyle/>
          <a:p>
            <a:r>
              <a:rPr lang="en-US" dirty="0"/>
              <a:t>A limitation of the prior measures are that they ignore the magnitude of cost or QALY gains. </a:t>
            </a:r>
          </a:p>
          <a:p>
            <a:r>
              <a:rPr lang="en-US" dirty="0"/>
              <a:t>A measure which combines the probability of being most effective with the magnitude of the expected NMB is the expected value of perfect information (EVPI). </a:t>
            </a:r>
          </a:p>
          <a:p>
            <a:r>
              <a:rPr lang="en-US" dirty="0"/>
              <a:t>Intuitively, the EVPI provides an estimate of the amount that a decision maker would be willing to pay to collect additional data and completely eliminate uncertainty. </a:t>
            </a:r>
          </a:p>
          <a:p>
            <a:r>
              <a:rPr lang="en-US" dirty="0"/>
              <a:t>Mathematically, the EVPI is defined as the difference between the maximum expected NMB given perfect information and the maximum expected NMB given current information. </a:t>
            </a:r>
          </a:p>
          <a:p>
            <a:endParaRPr lang="en-US" dirty="0"/>
          </a:p>
          <a:p>
            <a:endParaRPr lang="en-US" dirty="0"/>
          </a:p>
          <a:p>
            <a:r>
              <a:rPr lang="en-US" dirty="0"/>
              <a:t>In other words, we calculate the NMB for the optimal treatment strategy for each random draw of the parameters and compare that to the NMB for the treatment strategy that is optimal when averaging across all parameters. That is, the EVPI is calculated as,</a:t>
            </a:r>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123</a:t>
            </a:fld>
            <a:endParaRPr lang="en-US"/>
          </a:p>
        </p:txBody>
      </p:sp>
      <p:pic>
        <p:nvPicPr>
          <p:cNvPr id="6" name="Picture 5">
            <a:extLst>
              <a:ext uri="{FF2B5EF4-FFF2-40B4-BE49-F238E27FC236}">
                <a16:creationId xmlns:a16="http://schemas.microsoft.com/office/drawing/2014/main" id="{DC417C8B-D37E-EE49-9A81-CA1DE6483486}"/>
              </a:ext>
            </a:extLst>
          </p:cNvPr>
          <p:cNvPicPr>
            <a:picLocks noChangeAspect="1"/>
          </p:cNvPicPr>
          <p:nvPr/>
        </p:nvPicPr>
        <p:blipFill>
          <a:blip r:embed="rId2"/>
          <a:stretch>
            <a:fillRect/>
          </a:stretch>
        </p:blipFill>
        <p:spPr>
          <a:xfrm>
            <a:off x="616729" y="3072337"/>
            <a:ext cx="5808297" cy="523270"/>
          </a:xfrm>
          <a:prstGeom prst="rect">
            <a:avLst/>
          </a:prstGeom>
        </p:spPr>
      </p:pic>
    </p:spTree>
    <p:extLst>
      <p:ext uri="{BB962C8B-B14F-4D97-AF65-F5344CB8AC3E}">
        <p14:creationId xmlns:p14="http://schemas.microsoft.com/office/powerpoint/2010/main" val="21732981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124</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199" y="1665158"/>
            <a:ext cx="6378315" cy="2123658"/>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k best     </a:t>
            </a:r>
            <a:r>
              <a:rPr lang="en-US" sz="1100" dirty="0" err="1">
                <a:latin typeface="Lucida Console" panose="020B0609040504020204" pitchFamily="49" charset="0"/>
              </a:rPr>
              <a:t>enmbci</a:t>
            </a:r>
            <a:r>
              <a:rPr lang="en-US" sz="1100" dirty="0">
                <a:latin typeface="Lucida Console" panose="020B0609040504020204" pitchFamily="49" charset="0"/>
              </a:rPr>
              <a:t>     </a:t>
            </a:r>
            <a:r>
              <a:rPr lang="en-US" sz="1100" dirty="0" err="1">
                <a:latin typeface="Lucida Console" panose="020B0609040504020204" pitchFamily="49" charset="0"/>
              </a:rPr>
              <a:t>enmbpi</a:t>
            </a:r>
            <a:r>
              <a:rPr lang="en-US" sz="1100" dirty="0">
                <a:latin typeface="Lucida Console" panose="020B0609040504020204" pitchFamily="49" charset="0"/>
              </a:rPr>
              <a:t>          </a:t>
            </a:r>
            <a:r>
              <a:rPr lang="en-US" sz="1100" dirty="0" err="1">
                <a:latin typeface="Lucida Console" panose="020B0609040504020204" pitchFamily="49" charset="0"/>
              </a:rPr>
              <a:t>evpi</a:t>
            </a:r>
            <a:endParaRPr lang="en-US" sz="1100" dirty="0">
              <a:latin typeface="Lucida Console" panose="020B0609040504020204" pitchFamily="49" charset="0"/>
            </a:endParaRPr>
          </a:p>
          <a:p>
            <a:r>
              <a:rPr lang="en-US" sz="1100" dirty="0">
                <a:latin typeface="Lucida Console" panose="020B0609040504020204" pitchFamily="49" charset="0"/>
              </a:rPr>
              <a:t>  1:      1      0    1  -87290.26  -87290.26 -1.164153e-10</a:t>
            </a:r>
          </a:p>
          <a:p>
            <a:r>
              <a:rPr lang="en-US" sz="1100" dirty="0">
                <a:latin typeface="Lucida Console" panose="020B0609040504020204" pitchFamily="49" charset="0"/>
              </a:rPr>
              <a:t>  2:      1    500    1  -83212.75  -83212.75  1.455192e-10</a:t>
            </a:r>
          </a:p>
          <a:p>
            <a:r>
              <a:rPr lang="en-US" sz="1100" dirty="0">
                <a:latin typeface="Lucida Console" panose="020B0609040504020204" pitchFamily="49" charset="0"/>
              </a:rPr>
              <a:t>  3:      1   1000    1  -79135.24  -79135.24 -4.365575e-11</a:t>
            </a:r>
          </a:p>
          <a:p>
            <a:r>
              <a:rPr lang="en-US" sz="1100" dirty="0">
                <a:latin typeface="Lucida Console" panose="020B0609040504020204" pitchFamily="49" charset="0"/>
              </a:rPr>
              <a:t>  4:      1   1500    1  -75057.73  -75057.73 -1.455192e-11</a:t>
            </a:r>
          </a:p>
          <a:p>
            <a:r>
              <a:rPr lang="en-US" sz="1100" dirty="0">
                <a:latin typeface="Lucida Console" panose="020B0609040504020204" pitchFamily="49" charset="0"/>
              </a:rPr>
              <a:t>  5:      1   2000    1  -70980.22  -70980.22  2.910383e-11</a:t>
            </a:r>
          </a:p>
          <a:p>
            <a:r>
              <a:rPr lang="en-US" sz="1100" dirty="0">
                <a:latin typeface="Lucida Console" panose="020B0609040504020204" pitchFamily="49" charset="0"/>
              </a:rPr>
              <a:t> ---                                                       </a:t>
            </a:r>
          </a:p>
          <a:p>
            <a:r>
              <a:rPr lang="en-US" sz="1100" dirty="0">
                <a:latin typeface="Lucida Console" panose="020B0609040504020204" pitchFamily="49" charset="0"/>
              </a:rPr>
              <a:t>497:      1 248000    2 2682341.56 2682341.56 -1.396984e-09</a:t>
            </a:r>
          </a:p>
          <a:p>
            <a:r>
              <a:rPr lang="en-US" sz="1100" dirty="0">
                <a:latin typeface="Lucida Console" panose="020B0609040504020204" pitchFamily="49" charset="0"/>
              </a:rPr>
              <a:t>498:      1 248500    2 2688311.67 2688311.67 -2.328306e-09</a:t>
            </a:r>
          </a:p>
          <a:p>
            <a:r>
              <a:rPr lang="en-US" sz="1100" dirty="0">
                <a:latin typeface="Lucida Console" panose="020B0609040504020204" pitchFamily="49" charset="0"/>
              </a:rPr>
              <a:t>499:      1 249000    2 2694281.77 2694281.77  1.396984e-09</a:t>
            </a:r>
          </a:p>
          <a:p>
            <a:r>
              <a:rPr lang="en-US" sz="1100" dirty="0">
                <a:latin typeface="Lucida Console" panose="020B0609040504020204" pitchFamily="49" charset="0"/>
              </a:rPr>
              <a:t>500:      1 249500    2 2700251.87 2700251.87  3.259629e-09</a:t>
            </a:r>
          </a:p>
          <a:p>
            <a:r>
              <a:rPr lang="en-US" sz="1100" dirty="0">
                <a:latin typeface="Lucida Console" panose="020B0609040504020204" pitchFamily="49" charset="0"/>
              </a:rPr>
              <a:t>501:      1 250000    2 2706221.98 2706221.98 -9.313226e-10</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204176" cy="261610"/>
          </a:xfrm>
          <a:prstGeom prst="rect">
            <a:avLst/>
          </a:prstGeom>
          <a:solidFill>
            <a:schemeClr val="bg1">
              <a:lumMod val="85000"/>
            </a:schemeClr>
          </a:solidFill>
        </p:spPr>
        <p:txBody>
          <a:bodyPr wrap="none">
            <a:spAutoFit/>
          </a:bodyPr>
          <a:lstStyle/>
          <a:p>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$evpi</a:t>
            </a:r>
            <a:endParaRPr lang="en-US" sz="1100" dirty="0">
              <a:latin typeface="Lucida Console" panose="020B0609040504020204" pitchFamily="49" charset="0"/>
            </a:endParaRPr>
          </a:p>
        </p:txBody>
      </p:sp>
    </p:spTree>
    <p:extLst>
      <p:ext uri="{BB962C8B-B14F-4D97-AF65-F5344CB8AC3E}">
        <p14:creationId xmlns:p14="http://schemas.microsoft.com/office/powerpoint/2010/main" val="32250308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125</a:t>
            </a:fld>
            <a:endParaRPr lang="en-US"/>
          </a:p>
        </p:txBody>
      </p:sp>
      <p:sp>
        <p:nvSpPr>
          <p:cNvPr id="4" name="Rectangle 3">
            <a:extLst>
              <a:ext uri="{FF2B5EF4-FFF2-40B4-BE49-F238E27FC236}">
                <a16:creationId xmlns:a16="http://schemas.microsoft.com/office/drawing/2014/main" id="{4A3E81A9-EEF2-6B4C-942C-B006C29CD904}"/>
              </a:ext>
            </a:extLst>
          </p:cNvPr>
          <p:cNvSpPr/>
          <p:nvPr/>
        </p:nvSpPr>
        <p:spPr>
          <a:xfrm>
            <a:off x="457200" y="1032070"/>
            <a:ext cx="6468256"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$evpi</a:t>
            </a:r>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evpi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("Expected value of perfect information")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a:t>
            </a:r>
          </a:p>
        </p:txBody>
      </p:sp>
    </p:spTree>
    <p:extLst>
      <p:ext uri="{BB962C8B-B14F-4D97-AF65-F5344CB8AC3E}">
        <p14:creationId xmlns:p14="http://schemas.microsoft.com/office/powerpoint/2010/main" val="164067522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126</a:t>
            </a:fld>
            <a:endParaRPr lang="en-US"/>
          </a:p>
        </p:txBody>
      </p:sp>
      <p:pic>
        <p:nvPicPr>
          <p:cNvPr id="4" name="Picture 3">
            <a:extLst>
              <a:ext uri="{FF2B5EF4-FFF2-40B4-BE49-F238E27FC236}">
                <a16:creationId xmlns:a16="http://schemas.microsoft.com/office/drawing/2014/main" id="{6525220C-07C1-9E42-A03E-D8D68D0B9E1D}"/>
              </a:ext>
            </a:extLst>
          </p:cNvPr>
          <p:cNvPicPr>
            <a:picLocks noChangeAspect="1"/>
          </p:cNvPicPr>
          <p:nvPr/>
        </p:nvPicPr>
        <p:blipFill>
          <a:blip r:embed="rId2"/>
          <a:stretch>
            <a:fillRect/>
          </a:stretch>
        </p:blipFill>
        <p:spPr>
          <a:xfrm>
            <a:off x="1798819" y="944246"/>
            <a:ext cx="5878955" cy="4199254"/>
          </a:xfrm>
          <a:prstGeom prst="rect">
            <a:avLst/>
          </a:prstGeom>
        </p:spPr>
      </p:pic>
    </p:spTree>
    <p:extLst>
      <p:ext uri="{BB962C8B-B14F-4D97-AF65-F5344CB8AC3E}">
        <p14:creationId xmlns:p14="http://schemas.microsoft.com/office/powerpoint/2010/main" val="36944926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127</a:t>
            </a:fld>
            <a:endParaRPr lang="en-US"/>
          </a:p>
        </p:txBody>
      </p:sp>
      <p:pic>
        <p:nvPicPr>
          <p:cNvPr id="5" name="Picture 4">
            <a:extLst>
              <a:ext uri="{FF2B5EF4-FFF2-40B4-BE49-F238E27FC236}">
                <a16:creationId xmlns:a16="http://schemas.microsoft.com/office/drawing/2014/main" id="{5FD09F38-B2E7-D645-BD5A-ECC1066FA16A}"/>
              </a:ext>
            </a:extLst>
          </p:cNvPr>
          <p:cNvPicPr>
            <a:picLocks noChangeAspect="1"/>
          </p:cNvPicPr>
          <p:nvPr/>
        </p:nvPicPr>
        <p:blipFill>
          <a:blip r:embed="rId2"/>
          <a:stretch>
            <a:fillRect/>
          </a:stretch>
        </p:blipFill>
        <p:spPr>
          <a:xfrm>
            <a:off x="2874893" y="0"/>
            <a:ext cx="6269107"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94B7EB-2596-A44B-AFDB-CB77395A3D1B}"/>
              </a:ext>
            </a:extLst>
          </p:cNvPr>
          <p:cNvPicPr>
            <a:picLocks noChangeAspect="1"/>
          </p:cNvPicPr>
          <p:nvPr/>
        </p:nvPicPr>
        <p:blipFill rotWithShape="1">
          <a:blip r:embed="rId2"/>
          <a:srcRect t="11675"/>
          <a:stretch/>
        </p:blipFill>
        <p:spPr>
          <a:xfrm>
            <a:off x="445706" y="764498"/>
            <a:ext cx="7954714" cy="4379002"/>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128</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modelers forever,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users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42732955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a:t>
            </a:r>
            <a:r>
              <a:rPr lang="en-US" i="1"/>
              <a:t>the R-script “06-cea.R”</a:t>
            </a:r>
            <a:endParaRPr lang="en-US" i="1" dirty="0"/>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129</a:t>
            </a:fld>
            <a:endParaRPr lang="en-US"/>
          </a:p>
        </p:txBody>
      </p:sp>
    </p:spTree>
    <p:extLst>
      <p:ext uri="{BB962C8B-B14F-4D97-AF65-F5344CB8AC3E}">
        <p14:creationId xmlns:p14="http://schemas.microsoft.com/office/powerpoint/2010/main" val="21157413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dirty="0"/>
              <a:t>parameter estimation</a:t>
            </a:r>
          </a:p>
          <a:p>
            <a:pPr lvl="1"/>
            <a:r>
              <a:rPr lang="en-US" dirty="0"/>
              <a:t>simulation</a:t>
            </a:r>
          </a:p>
          <a:p>
            <a:r>
              <a:rPr lang="en-US" dirty="0"/>
              <a:t>More complex analysis and individual patient simulation </a:t>
            </a:r>
          </a:p>
          <a:p>
            <a:r>
              <a:rPr lang="en-US" dirty="0"/>
              <a:t>Your problems are rarely unique</a:t>
            </a:r>
          </a:p>
          <a:p>
            <a:r>
              <a:rPr lang="en-US" dirty="0"/>
              <a:t>Easier to share and review</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131</a:t>
            </a:fld>
            <a:endParaRPr lang="en-US"/>
          </a:p>
        </p:txBody>
      </p:sp>
    </p:spTree>
    <p:extLst>
      <p:ext uri="{BB962C8B-B14F-4D97-AF65-F5344CB8AC3E}">
        <p14:creationId xmlns:p14="http://schemas.microsoft.com/office/powerpoint/2010/main" val="27990263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err="1"/>
              <a:t>bcea</a:t>
            </a:r>
            <a:endParaRPr lang="en-US" sz="1800" dirty="0"/>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132</a:t>
            </a:fld>
            <a:endParaRPr lang="en-US"/>
          </a:p>
        </p:txBody>
      </p:sp>
    </p:spTree>
    <p:extLst>
      <p:ext uri="{BB962C8B-B14F-4D97-AF65-F5344CB8AC3E}">
        <p14:creationId xmlns:p14="http://schemas.microsoft.com/office/powerpoint/2010/main" val="29194295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133</a:t>
            </a:fld>
            <a:endParaRPr lang="en-US"/>
          </a:p>
        </p:txBody>
      </p:sp>
    </p:spTree>
    <p:extLst>
      <p:ext uri="{BB962C8B-B14F-4D97-AF65-F5344CB8AC3E}">
        <p14:creationId xmlns:p14="http://schemas.microsoft.com/office/powerpoint/2010/main" val="3032907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134</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135</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136</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137</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138</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686417-5F0B-49B2-BAB7-966249708E10}"/>
              </a:ext>
            </a:extLst>
          </p:cNvPr>
          <p:cNvPicPr>
            <a:picLocks noChangeAspect="1"/>
          </p:cNvPicPr>
          <p:nvPr/>
        </p:nvPicPr>
        <p:blipFill>
          <a:blip r:embed="rId2"/>
          <a:stretch>
            <a:fillRect/>
          </a:stretch>
        </p:blipFill>
        <p:spPr>
          <a:xfrm>
            <a:off x="0" y="1354390"/>
            <a:ext cx="9144000" cy="2434720"/>
          </a:xfrm>
          <a:prstGeom prst="rect">
            <a:avLst/>
          </a:prstGeom>
        </p:spPr>
      </p:pic>
      <p:pic>
        <p:nvPicPr>
          <p:cNvPr id="4" name="Picture 3">
            <a:extLst>
              <a:ext uri="{FF2B5EF4-FFF2-40B4-BE49-F238E27FC236}">
                <a16:creationId xmlns:a16="http://schemas.microsoft.com/office/drawing/2014/main" id="{BBA3DCC3-2D5F-40DC-979E-BBEB9BC9E09C}"/>
              </a:ext>
            </a:extLst>
          </p:cNvPr>
          <p:cNvPicPr>
            <a:picLocks noChangeAspect="1"/>
          </p:cNvPicPr>
          <p:nvPr/>
        </p:nvPicPr>
        <p:blipFill>
          <a:blip r:embed="rId3"/>
          <a:stretch>
            <a:fillRect/>
          </a:stretch>
        </p:blipFill>
        <p:spPr>
          <a:xfrm>
            <a:off x="1425262" y="4375798"/>
            <a:ext cx="4876800" cy="371475"/>
          </a:xfrm>
          <a:prstGeom prst="rect">
            <a:avLst/>
          </a:prstGeom>
        </p:spPr>
      </p:pic>
      <p:cxnSp>
        <p:nvCxnSpPr>
          <p:cNvPr id="6" name="Straight Connector 5">
            <a:extLst>
              <a:ext uri="{FF2B5EF4-FFF2-40B4-BE49-F238E27FC236}">
                <a16:creationId xmlns:a16="http://schemas.microsoft.com/office/drawing/2014/main" id="{C92D7101-E18B-4528-80AA-6CD56935C63E}"/>
              </a:ext>
            </a:extLst>
          </p:cNvPr>
          <p:cNvCxnSpPr/>
          <p:nvPr/>
        </p:nvCxnSpPr>
        <p:spPr>
          <a:xfrm flipH="1">
            <a:off x="1448873" y="3789110"/>
            <a:ext cx="3895859" cy="56394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0F03AA6-23CD-48FB-83A2-335DAECCD97A}"/>
              </a:ext>
            </a:extLst>
          </p:cNvPr>
          <p:cNvCxnSpPr/>
          <p:nvPr/>
        </p:nvCxnSpPr>
        <p:spPr>
          <a:xfrm>
            <a:off x="5473521" y="3800479"/>
            <a:ext cx="828541" cy="57531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spTree>
    <p:extLst>
      <p:ext uri="{BB962C8B-B14F-4D97-AF65-F5344CB8AC3E}">
        <p14:creationId xmlns:p14="http://schemas.microsoft.com/office/powerpoint/2010/main" val="38690704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139</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140</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devin.incerti@gmail.com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457200" y="1786268"/>
            <a:ext cx="7593390" cy="2349205"/>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a:t>
            </a:fld>
            <a:endParaRPr lang="en-US"/>
          </a:p>
        </p:txBody>
      </p:sp>
    </p:spTree>
    <p:extLst>
      <p:ext uri="{BB962C8B-B14F-4D97-AF65-F5344CB8AC3E}">
        <p14:creationId xmlns:p14="http://schemas.microsoft.com/office/powerpoint/2010/main" val="3058020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HEEMOD     HESIM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2771534" y="1143000"/>
            <a:ext cx="3303182" cy="2543450"/>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1548807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Totally free to use (open source, user developed packages that are completely transparent) </a:t>
            </a:r>
          </a:p>
          <a:p>
            <a:r>
              <a:rPr lang="en-US" dirty="0"/>
              <a:t>Very good for data management, statistical analysis, and visualization</a:t>
            </a:r>
          </a:p>
          <a:p>
            <a:r>
              <a:rPr lang="en-US" dirty="0"/>
              <a:t>A script provides all steps to perform the analysis and model simulation</a:t>
            </a:r>
          </a:p>
          <a:p>
            <a:r>
              <a:rPr lang="en-US" dirty="0"/>
              <a:t>CEA models can be coded from ‘scratch’ using r core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3537820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19</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20</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Overview</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23</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1371674090"/>
              </p:ext>
            </p:extLst>
          </p:nvPr>
        </p:nvGraphicFramePr>
        <p:xfrm>
          <a:off x="457200" y="1006430"/>
          <a:ext cx="8358555" cy="3061063"/>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a:txBody>
                    <a:bodyPr/>
                    <a:lstStyle/>
                    <a:p>
                      <a:r>
                        <a:rPr lang="en-US" sz="1200" dirty="0"/>
                        <a:t>state transition models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t>time-inhomogeneous Markov models</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65000"/>
                            </a:schemeClr>
                          </a:solidFill>
                        </a:rPr>
                        <a:t>“cohort </a:t>
                      </a:r>
                      <a:r>
                        <a:rPr lang="en-US" sz="1200" kern="1200" dirty="0">
                          <a:solidFill>
                            <a:schemeClr val="bg1">
                              <a:lumMod val="65000"/>
                            </a:schemeClr>
                          </a:solidFill>
                          <a:latin typeface="+mn-lt"/>
                          <a:ea typeface="+mn-ea"/>
                          <a:cs typeface="+mn-cs"/>
                        </a:rPr>
                        <a:t>continuous time state transition models” </a:t>
                      </a:r>
                      <a:r>
                        <a:rPr lang="en-US" sz="1200" i="1" kern="1200" dirty="0">
                          <a:solidFill>
                            <a:schemeClr val="bg1">
                              <a:lumMod val="65000"/>
                            </a:schemeClr>
                          </a:solidFill>
                          <a:latin typeface="+mn-lt"/>
                          <a:ea typeface="+mn-ea"/>
                          <a:cs typeface="+mn-cs"/>
                        </a:rPr>
                        <a:t>(ever used?) </a:t>
                      </a:r>
                      <a:endParaRPr lang="en-US" sz="1200" i="1" dirty="0">
                        <a:solidFill>
                          <a:schemeClr val="bg1">
                            <a:lumMod val="65000"/>
                          </a:schemeClr>
                        </a:solidFill>
                      </a:endParaRPr>
                    </a:p>
                    <a:p>
                      <a:endParaRPr lang="en-US" sz="1200" dirty="0"/>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dk1"/>
                          </a:solidFill>
                          <a:latin typeface="+mn-lt"/>
                          <a:ea typeface="+mn-ea"/>
                          <a:cs typeface="+mn-cs"/>
                        </a:rPr>
                        <a:t>individual-level continuous time state transition models (</a:t>
                      </a:r>
                      <a:r>
                        <a:rPr lang="en-US" sz="1200" kern="1200" dirty="0" err="1">
                          <a:solidFill>
                            <a:schemeClr val="dk1"/>
                          </a:solidFill>
                          <a:latin typeface="+mn-lt"/>
                          <a:ea typeface="+mn-ea"/>
                          <a:cs typeface="+mn-cs"/>
                        </a:rPr>
                        <a:t>iCTSTM</a:t>
                      </a:r>
                      <a:r>
                        <a:rPr lang="en-US" sz="1200" kern="1200" dirty="0">
                          <a:solidFill>
                            <a:schemeClr val="dk1"/>
                          </a:solidFill>
                          <a:latin typeface="+mn-lt"/>
                          <a:ea typeface="+mn-ea"/>
                          <a:cs typeface="+mn-cs"/>
                        </a:rPr>
                        <a: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294249">
                <a:tc gridSpan="5">
                  <a:txBody>
                    <a:bodyPr/>
                    <a:lstStyle/>
                    <a:p>
                      <a:pPr algn="ctr"/>
                      <a:r>
                        <a:rPr lang="en-US" sz="1200" kern="1200" dirty="0">
                          <a:solidFill>
                            <a:schemeClr val="dk1"/>
                          </a:solidFill>
                          <a:latin typeface="+mn-lt"/>
                          <a:ea typeface="+mn-ea"/>
                          <a:cs typeface="+mn-cs"/>
                        </a:rPr>
                        <a:t>n-state partitioned survival models</a:t>
                      </a:r>
                      <a:r>
                        <a:rPr lang="en-US" sz="1200" kern="1200" dirty="0">
                          <a:solidFill>
                            <a:schemeClr val="accent3"/>
                          </a:solidFill>
                          <a:latin typeface="+mn-lt"/>
                          <a:ea typeface="+mn-ea"/>
                          <a:cs typeface="+mn-cs"/>
                        </a:rPr>
                        <a:t>**</a:t>
                      </a:r>
                      <a:r>
                        <a:rPr lang="en-US" sz="1200" kern="1200" dirty="0">
                          <a:solidFill>
                            <a:schemeClr val="dk1"/>
                          </a:solidFill>
                          <a:latin typeface="+mn-lt"/>
                          <a:ea typeface="+mn-ea"/>
                          <a:cs typeface="+mn-cs"/>
                        </a:rPr>
                        <a:t> </a:t>
                      </a:r>
                    </a:p>
                    <a:p>
                      <a:pPr algn="ctr"/>
                      <a:endParaRPr lang="en-US" sz="1200" b="0" dirty="0">
                        <a:solidFill>
                          <a:schemeClr val="accent3"/>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2268253"/>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a:p>
            <a:r>
              <a:rPr lang="en-US" sz="1050" i="1" dirty="0">
                <a:solidFill>
                  <a:schemeClr val="accent3"/>
                </a:solidFill>
              </a:rPr>
              <a:t>**Online tutorial provides instructions for partitioned survival models</a:t>
            </a:r>
            <a:endParaRPr lang="en-US" sz="1000" i="1" dirty="0">
              <a:solidFill>
                <a:schemeClr val="accent3"/>
              </a:solidFill>
            </a:endParaRPr>
          </a:p>
        </p:txBody>
      </p:sp>
    </p:spTree>
    <p:extLst>
      <p:ext uri="{BB962C8B-B14F-4D97-AF65-F5344CB8AC3E}">
        <p14:creationId xmlns:p14="http://schemas.microsoft.com/office/powerpoint/2010/main" val="3414411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25</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958702347"/>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26</a:t>
            </a:fld>
            <a:endParaRPr lang="en-US"/>
          </a:p>
        </p:txBody>
      </p:sp>
    </p:spTree>
    <p:extLst>
      <p:ext uri="{BB962C8B-B14F-4D97-AF65-F5344CB8AC3E}">
        <p14:creationId xmlns:p14="http://schemas.microsoft.com/office/powerpoint/2010/main" val="1302517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27</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 constant probability of dying when Healthy (all-cause mortality)</a:t>
            </a:r>
          </a:p>
          <a:p>
            <a:r>
              <a:rPr lang="en-US" sz="1100" dirty="0">
                <a:latin typeface="Lucida Console" panose="020B0609040504020204" pitchFamily="49" charset="0"/>
              </a:rPr>
              <a:t>p_hs1 &lt;- 0.15 		# probability of becoming Sick when Healthy</a:t>
            </a:r>
          </a:p>
          <a:p>
            <a:r>
              <a:rPr lang="en-US" sz="1100" dirty="0">
                <a:latin typeface="Lucida Console" panose="020B0609040504020204" pitchFamily="49" charset="0"/>
              </a:rPr>
              <a:t>p_s1h &lt;- 0.5 		# probability of becoming Healthy when Sick</a:t>
            </a:r>
          </a:p>
          <a:p>
            <a:r>
              <a:rPr lang="en-US" sz="1100" dirty="0">
                <a:latin typeface="Lucida Console" panose="020B0609040504020204" pitchFamily="49" charset="0"/>
              </a:rPr>
              <a:t>p_s1s2 &lt;- 0.105 		# probability of becoming Sicker when Sick</a:t>
            </a:r>
          </a:p>
          <a:p>
            <a:r>
              <a:rPr lang="en-US" sz="1100" dirty="0">
                <a:latin typeface="Lucida Console" panose="020B0609040504020204" pitchFamily="49" charset="0"/>
              </a:rPr>
              <a:t>p_s1d &lt;- 0.006 		# constant probability of dying when Sick</a:t>
            </a:r>
          </a:p>
          <a:p>
            <a:r>
              <a:rPr lang="en-US" sz="1100" dirty="0">
                <a:latin typeface="Lucida Console" panose="020B0609040504020204" pitchFamily="49" charset="0"/>
              </a:rPr>
              <a:t>p_s2d &lt;- 0.02 		#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28</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0070C0"/>
                </a:solidFill>
                <a:latin typeface="Lucida Console" panose="020B0609040504020204" pitchFamily="49" charset="0"/>
              </a:rPr>
              <a:t>p_soc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0.395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a:t>
            </a:r>
          </a:p>
          <a:p>
            <a:r>
              <a:rPr lang="en-US" dirty="0"/>
              <a:t>Semi-Markov multi-state model</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748144"/>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p_new</a:t>
            </a:r>
            <a:r>
              <a:rPr lang="en-US" sz="1100" b="1" dirty="0">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29</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3940462"/>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0.88 0.1200 0.000 0.0000</a:t>
            </a:r>
          </a:p>
          <a:p>
            <a:r>
              <a:rPr lang="en-US" sz="1100" dirty="0">
                <a:latin typeface="Lucida Console" panose="020B0609040504020204" pitchFamily="49" charset="0"/>
              </a:rPr>
              <a:t>S1 0.50 0.4112 0.084 0.0048</a:t>
            </a:r>
          </a:p>
          <a:p>
            <a:r>
              <a:rPr lang="en-US" sz="1100" dirty="0">
                <a:latin typeface="Lucida Console" panose="020B0609040504020204" pitchFamily="49" charset="0"/>
              </a:rPr>
              <a:t>S2 0.00 0.0000 0.984 0.0160</a:t>
            </a:r>
          </a:p>
          <a:p>
            <a:r>
              <a:rPr lang="en-US" sz="1100" dirty="0">
                <a:latin typeface="Lucida Console" panose="020B0609040504020204" pitchFamily="49" charset="0"/>
              </a:rPr>
              <a:t>D  0.00 0.0000 0.000 1.0000</a:t>
            </a: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0" y="1143000"/>
            <a:ext cx="7952289" cy="769441"/>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0070C0"/>
                </a:solidFill>
                <a:latin typeface="Lucida Console" panose="020B0609040504020204" pitchFamily="49" charset="0"/>
              </a:rPr>
              <a:t>costs_medical</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x_init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0.18645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335518"/>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Tree>
    <p:extLst>
      <p:ext uri="{BB962C8B-B14F-4D97-AF65-F5344CB8AC3E}">
        <p14:creationId xmlns:p14="http://schemas.microsoft.com/office/powerpoint/2010/main" val="24212528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33</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2  0.7941040 0.18645000 0.01575000 0.004596000</a:t>
            </a:r>
          </a:p>
          <a:p>
            <a:r>
              <a:rPr lang="en-US" sz="1100" dirty="0">
                <a:latin typeface="Lucida Console" panose="020B0609040504020204" pitchFamily="49" charset="0"/>
              </a:rPr>
              <a:t>3  0.7666252 0.19276335 0.03501225 0.007617908</a:t>
            </a:r>
          </a:p>
          <a:p>
            <a:r>
              <a:rPr lang="en-US" sz="1100" dirty="0">
                <a:latin typeface="Lucida Console" panose="020B0609040504020204" pitchFamily="49" charset="0"/>
              </a:rPr>
              <a:t>4  0.7464798 0.19113530 0.05455216 0.011007983</a:t>
            </a:r>
          </a:p>
          <a:p>
            <a:r>
              <a:rPr lang="en-US" sz="1100" dirty="0">
                <a:latin typeface="Lucida Console" panose="020B0609040504020204" pitchFamily="49" charset="0"/>
              </a:rPr>
              <a:t>5  0.7285826 0.18747042 0.07353032 0.014738798</a:t>
            </a:r>
          </a:p>
          <a:p>
            <a:r>
              <a:rPr lang="en-US" sz="1100" dirty="0">
                <a:latin typeface="Lucida Console" panose="020B0609040504020204" pitchFamily="49" charset="0"/>
              </a:rPr>
              <a:t>6  0.7115732 0.18333820 0.09174411 0.018791392</a:t>
            </a:r>
          </a:p>
          <a:p>
            <a:r>
              <a:rPr lang="en-US" sz="1100" dirty="0">
                <a:latin typeface="Lucida Console" panose="020B0609040504020204" pitchFamily="49" charset="0"/>
              </a:rPr>
              <a:t>7  0.6950832 0.17915457 0.10915974 0.023149450</a:t>
            </a:r>
          </a:p>
          <a:p>
            <a:r>
              <a:rPr lang="en-US" sz="1100" dirty="0">
                <a:latin typeface="Lucida Console" panose="020B0609040504020204" pitchFamily="49" charset="0"/>
              </a:rPr>
              <a:t>8  0.6790078 0.17502853 0.12578777 0.027797738</a:t>
            </a:r>
          </a:p>
          <a:p>
            <a:r>
              <a:rPr lang="en-US" sz="1100" dirty="0">
                <a:latin typeface="Lucida Console" panose="020B0609040504020204" pitchFamily="49" charset="0"/>
              </a:rPr>
              <a:t>9  0.6633129 0.17098744 0.14165001 0.032721681</a:t>
            </a:r>
          </a:p>
          <a:p>
            <a:r>
              <a:rPr lang="en-US" sz="1100" dirty="0">
                <a:latin typeface="Lucida Console" panose="020B0609040504020204" pitchFamily="49" charset="0"/>
              </a:rPr>
              <a:t>---</a:t>
            </a:r>
          </a:p>
          <a:p>
            <a:r>
              <a:rPr lang="en-US" sz="1100" dirty="0">
                <a:latin typeface="Lucida Console" panose="020B0609040504020204" pitchFamily="49" charset="0"/>
              </a:rPr>
              <a:t>79 0.1290990 0.03327921 0.31441990 0.567627648</a:t>
            </a:r>
          </a:p>
          <a:p>
            <a:r>
              <a:rPr lang="en-US" sz="1100" dirty="0">
                <a:latin typeface="Lucida Console" panose="020B0609040504020204" pitchFamily="49" charset="0"/>
              </a:rPr>
              <a:t>80 0.1261155 0.03251013 0.31162581 0.574373920</a:t>
            </a:r>
          </a:p>
          <a:p>
            <a:r>
              <a:rPr lang="en-US" sz="1100" dirty="0">
                <a:latin typeface="Lucida Console" panose="020B0609040504020204" pitchFamily="49" charset="0"/>
              </a:rPr>
              <a:t>81 0.1232010 0.03175883 0.30880686 0.581053728</a:t>
            </a:r>
          </a:p>
          <a:p>
            <a:r>
              <a:rPr lang="en-US" sz="1100" dirty="0">
                <a:latin typeface="Lucida Console" panose="020B0609040504020204" pitchFamily="49" charset="0"/>
              </a:rPr>
              <a:t>82 0.1203539 0.03102489 0.30596540 0.587666820</a:t>
            </a:r>
          </a:p>
          <a:p>
            <a:r>
              <a:rPr lang="en-US" sz="1100" dirty="0">
                <a:latin typeface="Lucida Console" panose="020B0609040504020204" pitchFamily="49" charset="0"/>
              </a:rPr>
              <a:t>83 0.1175726 0.03030792 0.30310371 0.594212985</a:t>
            </a:r>
          </a:p>
          <a:p>
            <a:r>
              <a:rPr lang="en-US" sz="1100" dirty="0">
                <a:latin typeface="Lucida Console" panose="020B0609040504020204" pitchFamily="49" charset="0"/>
              </a:rPr>
              <a:t>84 0.1148555 0.02960751 0.30022397 0.600692052</a:t>
            </a:r>
          </a:p>
          <a:p>
            <a:r>
              <a:rPr lang="en-US" sz="1100" dirty="0">
                <a:latin typeface="Lucida Console" panose="020B0609040504020204" pitchFamily="49" charset="0"/>
              </a:rPr>
              <a:t>85 0.1122012 0.02892329 0.29732827 0.607103887</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0070C0"/>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0070C0"/>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1  0.8800000 0.12000000 0.00000000 0.000000000</a:t>
            </a:r>
          </a:p>
          <a:p>
            <a:r>
              <a:rPr lang="en-US" sz="1100" dirty="0">
                <a:latin typeface="Lucida Console" panose="020B0609040504020204" pitchFamily="49" charset="0"/>
              </a:rPr>
              <a:t>2  0.8344000 0.15494400 0.01008000 0.000576000</a:t>
            </a:r>
          </a:p>
          <a:p>
            <a:r>
              <a:rPr lang="en-US" sz="1100" dirty="0">
                <a:latin typeface="Lucida Console" panose="020B0609040504020204" pitchFamily="49" charset="0"/>
              </a:rPr>
              <a:t>3  0.8117440 0.16384097 0.02293402 0.001481011</a:t>
            </a:r>
          </a:p>
          <a:p>
            <a:r>
              <a:rPr lang="en-US" sz="1100" dirty="0">
                <a:latin typeface="Lucida Console" panose="020B0609040504020204" pitchFamily="49" charset="0"/>
              </a:rPr>
              <a:t>4  0.7962552 0.16478069 0.03632971 0.002634392</a:t>
            </a:r>
          </a:p>
          <a:p>
            <a:r>
              <a:rPr lang="en-US" sz="1100" dirty="0">
                <a:latin typeface="Lucida Console" panose="020B0609040504020204" pitchFamily="49" charset="0"/>
              </a:rPr>
              <a:t>5  0.7830949 0.16330844 0.04959002 0.004006615</a:t>
            </a:r>
          </a:p>
          <a:p>
            <a:r>
              <a:rPr lang="en-US" sz="1100" dirty="0">
                <a:latin typeface="Lucida Console" panose="020B0609040504020204" pitchFamily="49" charset="0"/>
              </a:rPr>
              <a:t>6  0.7707778 0.16112382 0.06251448 0.005583936</a:t>
            </a:r>
          </a:p>
          <a:p>
            <a:r>
              <a:rPr lang="en-US" sz="1100" dirty="0">
                <a:latin typeface="Lucida Console" panose="020B0609040504020204" pitchFamily="49" charset="0"/>
              </a:rPr>
              <a:t>7  0.7588463 0.15874745 0.07504865 0.007357562</a:t>
            </a:r>
          </a:p>
          <a:p>
            <a:r>
              <a:rPr lang="en-US" sz="1100" dirty="0">
                <a:latin typeface="Lucida Console" panose="020B0609040504020204" pitchFamily="49" charset="0"/>
              </a:rPr>
              <a:t>8  0.7471585 0.15633851 0.08718266 0.009320328</a:t>
            </a:r>
          </a:p>
          <a:p>
            <a:r>
              <a:rPr lang="en-US" sz="1100" dirty="0">
                <a:latin typeface="Lucida Console" panose="020B0609040504020204" pitchFamily="49" charset="0"/>
              </a:rPr>
              <a:t>9  0.7356687 0.15394542 0.09892017 0.011465675</a:t>
            </a:r>
          </a:p>
          <a:p>
            <a:r>
              <a:rPr lang="en-US" sz="1100" dirty="0">
                <a:latin typeface="Lucida Console" panose="020B0609040504020204" pitchFamily="49" charset="0"/>
              </a:rPr>
              <a:t>---</a:t>
            </a:r>
          </a:p>
          <a:p>
            <a:r>
              <a:rPr lang="en-US" sz="1100" dirty="0">
                <a:latin typeface="Lucida Console" panose="020B0609040504020204" pitchFamily="49" charset="0"/>
              </a:rPr>
              <a:t>79 0.2488207 0.05206970 0.33613574 0.362973847</a:t>
            </a:r>
          </a:p>
          <a:p>
            <a:r>
              <a:rPr lang="en-US" sz="1100" dirty="0">
                <a:latin typeface="Lucida Console" panose="020B0609040504020204" pitchFamily="49" charset="0"/>
              </a:rPr>
              <a:t>80 0.2449971 0.05126955 0.33513142 0.368601954</a:t>
            </a:r>
          </a:p>
          <a:p>
            <a:r>
              <a:rPr lang="en-US" sz="1100" dirty="0">
                <a:latin typeface="Lucida Console" panose="020B0609040504020204" pitchFamily="49" charset="0"/>
              </a:rPr>
              <a:t>81 0.2412322 0.05048169 0.33407596 0.374210150</a:t>
            </a:r>
          </a:p>
          <a:p>
            <a:r>
              <a:rPr lang="en-US" sz="1100" dirty="0">
                <a:latin typeface="Lucida Console" panose="020B0609040504020204" pitchFamily="49" charset="0"/>
              </a:rPr>
              <a:t>82 0.2375252 0.04970593 0.33297121 0.379797678</a:t>
            </a:r>
          </a:p>
          <a:p>
            <a:r>
              <a:rPr lang="en-US" sz="1100" dirty="0">
                <a:latin typeface="Lucida Console" panose="020B0609040504020204" pitchFamily="49" charset="0"/>
              </a:rPr>
              <a:t>83 0.2338751 0.04894210 0.33181896 0.385363805</a:t>
            </a:r>
          </a:p>
          <a:p>
            <a:r>
              <a:rPr lang="en-US" sz="1100" dirty="0">
                <a:latin typeface="Lucida Console" panose="020B0609040504020204" pitchFamily="49" charset="0"/>
              </a:rPr>
              <a:t>84 0.2302812 0.04819001 0.33062100 0.390907831</a:t>
            </a:r>
          </a:p>
          <a:p>
            <a:r>
              <a:rPr lang="en-US" sz="1100" dirty="0">
                <a:latin typeface="Lucida Console" panose="020B0609040504020204" pitchFamily="49" charset="0"/>
              </a:rPr>
              <a:t>85 0.2267424 0.04744947 0.32937902 0.396429079</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34</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35</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dqalys_soc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2 0.8877524</a:t>
            </a:r>
          </a:p>
          <a:p>
            <a:r>
              <a:rPr lang="en-US" sz="1100" dirty="0">
                <a:latin typeface="Lucida Console" panose="020B0609040504020204" pitchFamily="49" charset="0"/>
              </a:rPr>
              <a:t>3 0.8498956</a:t>
            </a:r>
          </a:p>
          <a:p>
            <a:r>
              <a:rPr lang="en-US" sz="1100" dirty="0">
                <a:latin typeface="Lucida Console" panose="020B0609040504020204" pitchFamily="49" charset="0"/>
              </a:rPr>
              <a:t>4 0.8148380</a:t>
            </a:r>
          </a:p>
          <a:p>
            <a:r>
              <a:rPr lang="en-US" sz="1100" dirty="0">
                <a:latin typeface="Lucida Console" panose="020B0609040504020204" pitchFamily="49" charset="0"/>
              </a:rPr>
              <a:t>5 0.7814809</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1 0.9417476</a:t>
            </a:r>
          </a:p>
          <a:p>
            <a:r>
              <a:rPr lang="en-US" sz="1100" dirty="0">
                <a:latin typeface="Lucida Console" panose="020B0609040504020204" pitchFamily="49" charset="0"/>
              </a:rPr>
              <a:t>2 0.9007899</a:t>
            </a:r>
          </a:p>
          <a:p>
            <a:r>
              <a:rPr lang="en-US" sz="1100" dirty="0">
                <a:latin typeface="Lucida Console" panose="020B0609040504020204" pitchFamily="49" charset="0"/>
              </a:rPr>
              <a:t>3 0.8658080</a:t>
            </a:r>
          </a:p>
          <a:p>
            <a:r>
              <a:rPr lang="en-US" sz="1100" dirty="0">
                <a:latin typeface="Lucida Console" panose="020B0609040504020204" pitchFamily="49" charset="0"/>
              </a:rPr>
              <a:t>4 0.8334058</a:t>
            </a:r>
          </a:p>
          <a:p>
            <a:r>
              <a:rPr lang="en-US" sz="1100" dirty="0">
                <a:latin typeface="Lucida Console" panose="020B0609040504020204" pitchFamily="49" charset="0"/>
              </a:rPr>
              <a:t>5 0.8025464</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8037871"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2 2422.715  1878.224</a:t>
            </a:r>
          </a:p>
          <a:p>
            <a:r>
              <a:rPr lang="en-US" sz="1100" dirty="0">
                <a:latin typeface="Lucida Console" panose="020B0609040504020204" pitchFamily="49" charset="0"/>
              </a:rPr>
              <a:t>3 2589.382  1820.035</a:t>
            </a:r>
          </a:p>
          <a:p>
            <a:r>
              <a:rPr lang="en-US" sz="1100" dirty="0">
                <a:latin typeface="Lucida Console" panose="020B0609040504020204" pitchFamily="49" charset="0"/>
              </a:rPr>
              <a:t>4 2732.794  1763.056</a:t>
            </a:r>
          </a:p>
          <a:p>
            <a:r>
              <a:rPr lang="en-US" sz="1100" dirty="0">
                <a:latin typeface="Lucida Console" panose="020B0609040504020204" pitchFamily="49" charset="0"/>
              </a:rPr>
              <a:t>5 2855.236  1707.246</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1 2174.757  11650.49</a:t>
            </a:r>
          </a:p>
          <a:p>
            <a:r>
              <a:rPr lang="en-US" sz="1100" dirty="0">
                <a:latin typeface="Lucida Console" panose="020B0609040504020204" pitchFamily="49" charset="0"/>
              </a:rPr>
              <a:t>2 2299.723  11304.64</a:t>
            </a:r>
          </a:p>
          <a:p>
            <a:r>
              <a:rPr lang="en-US" sz="1100" dirty="0">
                <a:latin typeface="Lucida Console" panose="020B0609040504020204" pitchFamily="49" charset="0"/>
              </a:rPr>
              <a:t>3 2400.290  10965.44</a:t>
            </a:r>
          </a:p>
          <a:p>
            <a:r>
              <a:rPr lang="en-US" sz="1100" dirty="0">
                <a:latin typeface="Lucida Console" panose="020B0609040504020204" pitchFamily="49" charset="0"/>
              </a:rPr>
              <a:t>4 2484.724  10633.76</a:t>
            </a:r>
          </a:p>
          <a:p>
            <a:r>
              <a:rPr lang="en-US" sz="1100" dirty="0">
                <a:latin typeface="Lucida Console" panose="020B0609040504020204" pitchFamily="49" charset="0"/>
              </a:rPr>
              <a:t>5 2556.146  10309.83</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113590.9</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6" name="Picture 5">
            <a:extLst>
              <a:ext uri="{FF2B5EF4-FFF2-40B4-BE49-F238E27FC236}">
                <a16:creationId xmlns:a16="http://schemas.microsoft.com/office/drawing/2014/main" id="{760C66A9-44D0-4742-9446-B8A27DC21F67}"/>
              </a:ext>
            </a:extLst>
          </p:cNvPr>
          <p:cNvPicPr>
            <a:picLocks noChangeAspect="1"/>
          </p:cNvPicPr>
          <p:nvPr/>
        </p:nvPicPr>
        <p:blipFill rotWithShape="1">
          <a:blip r:embed="rId2"/>
          <a:srcRect b="73227"/>
          <a:stretch/>
        </p:blipFill>
        <p:spPr>
          <a:xfrm>
            <a:off x="457199" y="2043734"/>
            <a:ext cx="7886701" cy="1163643"/>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40</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41</a:t>
            </a:fld>
            <a:endParaRPr lang="en-US"/>
          </a:p>
        </p:txBody>
      </p:sp>
      <p:pic>
        <p:nvPicPr>
          <p:cNvPr id="6" name="Picture 5">
            <a:extLst>
              <a:ext uri="{FF2B5EF4-FFF2-40B4-BE49-F238E27FC236}">
                <a16:creationId xmlns:a16="http://schemas.microsoft.com/office/drawing/2014/main" id="{8A9DD5EA-CB36-4746-8C5D-05C6C7ADA9DC}"/>
              </a:ext>
            </a:extLst>
          </p:cNvPr>
          <p:cNvPicPr>
            <a:picLocks noChangeAspect="1"/>
          </p:cNvPicPr>
          <p:nvPr/>
        </p:nvPicPr>
        <p:blipFill>
          <a:blip r:embed="rId2"/>
          <a:stretch>
            <a:fillRect/>
          </a:stretch>
        </p:blipFill>
        <p:spPr>
          <a:xfrm>
            <a:off x="3357562" y="0"/>
            <a:ext cx="5786438"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300746A-D91C-B444-9783-484DB40C50E7}"/>
              </a:ext>
            </a:extLst>
          </p:cNvPr>
          <p:cNvPicPr>
            <a:picLocks noChangeAspect="1"/>
          </p:cNvPicPr>
          <p:nvPr/>
        </p:nvPicPr>
        <p:blipFill rotWithShape="1">
          <a:blip r:embed="rId2"/>
          <a:srcRect t="12302"/>
          <a:stretch/>
        </p:blipFill>
        <p:spPr>
          <a:xfrm>
            <a:off x="457199" y="742013"/>
            <a:ext cx="8545223" cy="4401487"/>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42</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43</a:t>
            </a:fld>
            <a:endParaRPr lang="en-US"/>
          </a:p>
        </p:txBody>
      </p:sp>
    </p:spTree>
    <p:extLst>
      <p:ext uri="{BB962C8B-B14F-4D97-AF65-F5344CB8AC3E}">
        <p14:creationId xmlns:p14="http://schemas.microsoft.com/office/powerpoint/2010/main" val="3599988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900), Sick state (n = 900),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46</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transitions_soc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450, 355, 95,  5,</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s1 450 355  95  5</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47</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a:t>
            </a:r>
            <a:r>
              <a:rPr lang="en-US" dirty="0" err="1"/>
              <a:t>i.e</a:t>
            </a:r>
            <a:r>
              <a:rPr lang="en-US" dirty="0"/>
              <a:t>,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48</a:t>
            </a:fld>
            <a:endParaRPr lang="en-US"/>
          </a:p>
        </p:txBody>
      </p:sp>
    </p:spTree>
    <p:extLst>
      <p:ext uri="{BB962C8B-B14F-4D97-AF65-F5344CB8AC3E}">
        <p14:creationId xmlns:p14="http://schemas.microsoft.com/office/powerpoint/2010/main" val="395478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pic>
        <p:nvPicPr>
          <p:cNvPr id="5" name="Picture 4">
            <a:extLst>
              <a:ext uri="{FF2B5EF4-FFF2-40B4-BE49-F238E27FC236}">
                <a16:creationId xmlns:a16="http://schemas.microsoft.com/office/drawing/2014/main" id="{8461F5A3-2F9B-6746-B63F-8D7927304B83}"/>
              </a:ext>
            </a:extLst>
          </p:cNvPr>
          <p:cNvPicPr>
            <a:picLocks noChangeAspect="1"/>
          </p:cNvPicPr>
          <p:nvPr/>
        </p:nvPicPr>
        <p:blipFill>
          <a:blip r:embed="rId2"/>
          <a:stretch>
            <a:fillRect/>
          </a:stretch>
        </p:blipFill>
        <p:spPr>
          <a:xfrm>
            <a:off x="457200" y="740111"/>
            <a:ext cx="7411533" cy="4403389"/>
          </a:xfrm>
          <a:prstGeom prst="rect">
            <a:avLst/>
          </a:prstGeom>
        </p:spPr>
      </p:pic>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97004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rng_def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params_rng</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a:t>
            </a:r>
            <a:r>
              <a:rPr lang="en-US" sz="1100" dirty="0" err="1">
                <a:latin typeface="Lucida Console" panose="020B0609040504020204" pitchFamily="49" charset="0"/>
              </a:rPr>
              <a:t>params_rng</a:t>
            </a:r>
            <a:r>
              <a:rPr lang="en-US" sz="1100" dirty="0">
                <a:latin typeface="Lucida Console" panose="020B0609040504020204" pitchFamily="49" charset="0"/>
              </a:rPr>
              <a:t>, "n") &lt;- </a:t>
            </a:r>
            <a:r>
              <a:rPr lang="en-US" sz="1100" dirty="0" err="1">
                <a:latin typeface="Lucida Console" panose="020B0609040504020204" pitchFamily="49" charset="0"/>
              </a:rPr>
              <a:t>rng_def$n</a:t>
            </a:r>
            <a:endParaRPr lang="en-US" sz="1100" dirty="0">
              <a:latin typeface="Lucida Console" panose="020B0609040504020204" pitchFamily="49" charset="0"/>
            </a:endParaRP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50</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0070C0"/>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799321" y="2385010"/>
            <a:ext cx="8344679"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0.8574970 0.1404304    0 0.002072612 0.4839207 0.4019661 0.10460300 0.009510176    0     0</a:t>
            </a:r>
          </a:p>
          <a:p>
            <a:r>
              <a:rPr lang="en-US" sz="1100" dirty="0">
                <a:latin typeface="Lucida Console" panose="020B0609040504020204" pitchFamily="49" charset="0"/>
              </a:rPr>
              <a:t>[2,] 0.8392902 0.1579371    0 0.002772764 0.5187822 0.3741761 0.09744025 0.009601432    0     0</a:t>
            </a:r>
          </a:p>
          <a:p>
            <a:r>
              <a:rPr lang="en-US" sz="1100" dirty="0">
                <a:latin typeface="Lucida Console" panose="020B0609040504020204" pitchFamily="49" charset="0"/>
              </a:rPr>
              <a:t>[3,] 0.8677763 0.1310285    0 0.001195156 0.4897475 0.3996458 0.10678170 0.003825012    0     0</a:t>
            </a:r>
          </a:p>
          <a:p>
            <a:r>
              <a:rPr lang="en-US" sz="1100" dirty="0">
                <a:latin typeface="Lucida Console" panose="020B0609040504020204" pitchFamily="49" charset="0"/>
              </a:rPr>
              <a:t>[4,] 0.8625002 0.1337996    0 0.003700225 0.5107920 0.3809233 0.10214616 0.006138526    0     0</a:t>
            </a:r>
          </a:p>
          <a:p>
            <a:r>
              <a:rPr lang="en-US" sz="1100" dirty="0">
                <a:latin typeface="Lucida Console" panose="020B0609040504020204" pitchFamily="49" charset="0"/>
              </a:rPr>
              <a:t>[5,] 0.8346039 0.1603011    0 0.005094956 0.5119173 0.3868664 0.09735312 0.003863149    0     0</a:t>
            </a:r>
          </a:p>
          <a:p>
            <a:r>
              <a:rPr lang="en-US" sz="1100" dirty="0">
                <a:latin typeface="Lucida Console" panose="020B0609040504020204" pitchFamily="49" charset="0"/>
              </a:rPr>
              <a:t>[6,] 0.8510239 0.1435940    0 0.005382067 0.4806514 0.3897366 0.12656539 0.003046592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0.9775440 0.022456026   0    0    0   1</a:t>
            </a:r>
          </a:p>
          <a:p>
            <a:r>
              <a:rPr lang="en-US" sz="1100" dirty="0">
                <a:latin typeface="Lucida Console" panose="020B0609040504020204" pitchFamily="49" charset="0"/>
              </a:rPr>
              <a:t>[2,] 0.9858175 0.014182540   0    0    0   1</a:t>
            </a:r>
          </a:p>
          <a:p>
            <a:r>
              <a:rPr lang="en-US" sz="1100" dirty="0">
                <a:latin typeface="Lucida Console" panose="020B0609040504020204" pitchFamily="49" charset="0"/>
              </a:rPr>
              <a:t>[3,] 0.9758967 0.024103259   0    0    0   1</a:t>
            </a:r>
          </a:p>
          <a:p>
            <a:r>
              <a:rPr lang="en-US" sz="1100" dirty="0">
                <a:latin typeface="Lucida Console" panose="020B0609040504020204" pitchFamily="49" charset="0"/>
              </a:rPr>
              <a:t>[4,] 0.9779746 0.022025387   0    0    0   1</a:t>
            </a:r>
          </a:p>
          <a:p>
            <a:r>
              <a:rPr lang="en-US" sz="1100" dirty="0">
                <a:latin typeface="Lucida Console" panose="020B0609040504020204" pitchFamily="49" charset="0"/>
              </a:rPr>
              <a:t>[5,] 0.9742158 0.025784227   0    0    0   1</a:t>
            </a:r>
          </a:p>
          <a:p>
            <a:r>
              <a:rPr lang="en-US" sz="1100" dirty="0">
                <a:latin typeface="Lucida Console" panose="020B0609040504020204" pitchFamily="49" charset="0"/>
              </a:rPr>
              <a:t>[6,] 0.9922278 0.007772231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51</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 Start PSA loop</a:t>
            </a:r>
          </a:p>
          <a:p>
            <a:r>
              <a:rPr lang="en-US" sz="1000" dirty="0">
                <a:latin typeface="Lucida Console" panose="020B0609040504020204" pitchFamily="49" charset="0"/>
              </a:rPr>
              <a:t>    for (k in 1:n_strategies) { #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 End treatment strategy loop</a:t>
            </a:r>
          </a:p>
          <a:p>
            <a:r>
              <a:rPr lang="en-US" sz="1000" dirty="0">
                <a:latin typeface="Lucida Console" panose="020B0609040504020204" pitchFamily="49" charset="0"/>
              </a:rPr>
              <a:t>  } # End PSA loop</a:t>
            </a:r>
          </a:p>
          <a:p>
            <a:endParaRPr lang="en-US" sz="1000" dirty="0">
              <a:latin typeface="Lucida Console" panose="020B0609040504020204" pitchFamily="49" charset="0"/>
            </a:endParaRPr>
          </a:p>
          <a:p>
            <a:r>
              <a:rPr lang="en-US" sz="1000" dirty="0">
                <a:latin typeface="Lucida Console" panose="020B0609040504020204" pitchFamily="49" charset="0"/>
              </a:rPr>
              <a:t>  #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507831"/>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 which will be used to convert the array to a data frame.</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sim_out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200" y="2059677"/>
            <a:ext cx="8283844" cy="1292662"/>
          </a:xfrm>
          <a:prstGeom prst="rect">
            <a:avLst/>
          </a:prstGeom>
        </p:spPr>
        <p:txBody>
          <a:bodyPr wrap="square">
            <a:spAutoFit/>
          </a:bodyPr>
          <a:lstStyle/>
          <a:p>
            <a:r>
              <a:rPr lang="en-US" sz="1100" dirty="0"/>
              <a:t> 	                </a:t>
            </a:r>
            <a:r>
              <a:rPr lang="en-US" sz="1100" dirty="0">
                <a:latin typeface="Lucida Console" panose="020B0609040504020204" pitchFamily="49" charset="0"/>
              </a:rPr>
              <a:t>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0.000000000 0.000000000 1.0000000   551.3432     12000.00</a:t>
            </a:r>
          </a:p>
          <a:p>
            <a:r>
              <a:rPr lang="en-US" sz="1100" dirty="0">
                <a:latin typeface="Lucida Console" panose="020B0609040504020204" pitchFamily="49" charset="0"/>
              </a:rPr>
              <a:t>[2,] 0.8936353 0.1048177 0.000000000 0.001547004 0.9407940   838.2695     11632.46</a:t>
            </a:r>
          </a:p>
          <a:p>
            <a:r>
              <a:rPr lang="en-US" sz="1100" dirty="0">
                <a:latin typeface="Lucida Console" panose="020B0609040504020204" pitchFamily="49" charset="0"/>
              </a:rPr>
              <a:t>[3,] 0.8493075 0.1388353 0.008183747 0.003673502 0.8987398   998.2265     11269.60</a:t>
            </a:r>
          </a:p>
          <a:p>
            <a:r>
              <a:rPr lang="en-US" sz="1100" dirty="0">
                <a:latin typeface="Lucida Console" panose="020B0609040504020204" pitchFamily="49" charset="0"/>
              </a:rPr>
              <a:t>[4,] 0.8261564 0.1488472 0.018886280 0.006110065 0.8631340  1109.2310     10914.60</a:t>
            </a:r>
          </a:p>
          <a:p>
            <a:r>
              <a:rPr lang="en-US" sz="1100" dirty="0">
                <a:latin typeface="Lucida Console" panose="020B0609040504020204" pitchFamily="49" charset="0"/>
              </a:rPr>
              <a:t>[5,] 0.8103128 0.1507348 0.030191121 0.008761271 0.8304236  1197.4933     10568.43</a:t>
            </a:r>
          </a:p>
          <a:p>
            <a:r>
              <a:rPr lang="en-US" sz="1100" dirty="0">
                <a:latin typeface="Lucida Console" panose="020B0609040504020204" pitchFamily="49" charset="0"/>
              </a:rPr>
              <a:t>[6,] 0.7970678 0.1498875 0.041453853 0.011590849 0.7994121  1272.1224     10231.32</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2" y="2216271"/>
            <a:ext cx="9047929"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0.000000000 0.000000000 1.0000000   551.3432     12000.00</a:t>
            </a:r>
          </a:p>
          <a:p>
            <a:r>
              <a:rPr lang="en-US" sz="1100" dirty="0">
                <a:latin typeface="Lucida Console" panose="020B0609040504020204" pitchFamily="49" charset="0"/>
              </a:rPr>
              <a:t>2:     1      New      1 0.8936353 0.1048177 0.000000000 0.001547004 0.9407940   838.2695     11632.46</a:t>
            </a:r>
          </a:p>
          <a:p>
            <a:r>
              <a:rPr lang="en-US" sz="1100" dirty="0">
                <a:latin typeface="Lucida Console" panose="020B0609040504020204" pitchFamily="49" charset="0"/>
              </a:rPr>
              <a:t>3:     2      New      1 0.8493075 0.1388353 0.008183747 0.003673502 0.8987398   998.2265     11269.60</a:t>
            </a:r>
          </a:p>
          <a:p>
            <a:r>
              <a:rPr lang="en-US" sz="1100" dirty="0">
                <a:latin typeface="Lucida Console" panose="020B0609040504020204" pitchFamily="49" charset="0"/>
              </a:rPr>
              <a:t>4:     3      New      1 0.8261564 0.1488472 0.018886280 0.006110065 0.8631340  1109.2310     10914.60</a:t>
            </a:r>
          </a:p>
          <a:p>
            <a:r>
              <a:rPr lang="en-US" sz="1100" dirty="0">
                <a:latin typeface="Lucida Console" panose="020B0609040504020204" pitchFamily="49" charset="0"/>
              </a:rPr>
              <a:t>5:     4      New      1 0.8103128 0.1507348 0.030191121 0.008761271 0.8304236  1197.4933     10568.43</a:t>
            </a:r>
          </a:p>
          <a:p>
            <a:r>
              <a:rPr lang="en-US" sz="1100" dirty="0">
                <a:latin typeface="Lucida Console" panose="020B0609040504020204" pitchFamily="49" charset="0"/>
              </a:rPr>
              <a:t>6:     5      New      1 0.7970678 0.1498875 0.041453853 0.011590849 0.7994121  1272.1224     10231.32</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sim_out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947639"/>
            <a:ext cx="4928337" cy="415498"/>
          </a:xfrm>
          <a:prstGeom prst="rect">
            <a:avLst/>
          </a:prstGeom>
        </p:spPr>
        <p:txBody>
          <a:bodyPr wrap="square">
            <a:spAutoFit/>
          </a:bodyPr>
          <a:lstStyle/>
          <a:p>
            <a:r>
              <a:rPr lang="en-US" sz="1050" i="1" dirty="0">
                <a:solidFill>
                  <a:srgbClr val="002060"/>
                </a:solidFill>
              </a:rPr>
              <a:t>convert a 3D array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769441"/>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ce_out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0070C0"/>
                </a:solidFill>
                <a:latin typeface="Lucida Console" panose="020B0609040504020204" pitchFamily="49" charset="0"/>
              </a:rPr>
              <a:t>sim_out</a:t>
            </a:r>
            <a:r>
              <a:rPr lang="en-US" sz="1100" dirty="0">
                <a:latin typeface="Lucida Console" panose="020B0609040504020204" pitchFamily="49" charset="0"/>
              </a:rPr>
              <a:t>[, .(</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ce_out</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23.68971 410908.78</a:t>
            </a:r>
          </a:p>
          <a:p>
            <a:r>
              <a:rPr lang="en-US" sz="1100" dirty="0">
                <a:latin typeface="Lucida Console" panose="020B0609040504020204" pitchFamily="49" charset="0"/>
              </a:rPr>
              <a:t>   2:      1      SOC 20.94854 152518.87</a:t>
            </a:r>
          </a:p>
          <a:p>
            <a:r>
              <a:rPr lang="en-US" sz="1100" dirty="0">
                <a:latin typeface="Lucida Console" panose="020B0609040504020204" pitchFamily="49" charset="0"/>
              </a:rPr>
              <a:t>   3:      2      New 22.93147 357248.25</a:t>
            </a:r>
          </a:p>
          <a:p>
            <a:r>
              <a:rPr lang="en-US" sz="1100" dirty="0">
                <a:latin typeface="Lucida Console" panose="020B0609040504020204" pitchFamily="49" charset="0"/>
              </a:rPr>
              <a:t>   4:      2      SOC 21.16915  88259.77</a:t>
            </a:r>
          </a:p>
          <a:p>
            <a:r>
              <a:rPr lang="en-US" sz="1100" dirty="0">
                <a:latin typeface="Lucida Console" panose="020B0609040504020204" pitchFamily="49" charset="0"/>
              </a:rPr>
              <a:t>   5:      3      New 23.57909 498198.64</a:t>
            </a:r>
          </a:p>
          <a:p>
            <a:r>
              <a:rPr lang="en-US" sz="1100" dirty="0">
                <a:latin typeface="Lucida Console" panose="020B0609040504020204" pitchFamily="49" charset="0"/>
              </a:rPr>
              <a:t>  ---                                   </a:t>
            </a:r>
          </a:p>
          <a:p>
            <a:r>
              <a:rPr lang="en-US" sz="1100" dirty="0">
                <a:latin typeface="Lucida Console" panose="020B0609040504020204" pitchFamily="49" charset="0"/>
              </a:rPr>
              <a:t>1996:    998      SOC 20.56034 403428.01</a:t>
            </a:r>
          </a:p>
          <a:p>
            <a:r>
              <a:rPr lang="en-US" sz="1100" dirty="0">
                <a:latin typeface="Lucida Console" panose="020B0609040504020204" pitchFamily="49" charset="0"/>
              </a:rPr>
              <a:t>1997:    999      New 23.80934 395335.40</a:t>
            </a:r>
          </a:p>
          <a:p>
            <a:r>
              <a:rPr lang="en-US" sz="1100" dirty="0">
                <a:latin typeface="Lucida Console" panose="020B0609040504020204" pitchFamily="49" charset="0"/>
              </a:rPr>
              <a:t>1998:    999      SOC 21.62509 110215.86</a:t>
            </a:r>
          </a:p>
          <a:p>
            <a:r>
              <a:rPr lang="en-US" sz="1100" dirty="0">
                <a:latin typeface="Lucida Console" panose="020B0609040504020204" pitchFamily="49" charset="0"/>
              </a:rPr>
              <a:t>1999:   1000      New 24.28654 382316.96</a:t>
            </a:r>
          </a:p>
          <a:p>
            <a:r>
              <a:rPr lang="en-US" sz="1100" dirty="0">
                <a:latin typeface="Lucida Console" panose="020B0609040504020204" pitchFamily="49" charset="0"/>
              </a:rPr>
              <a:t>2000:   1000      SOC 22.53557 100505.80</a:t>
            </a:r>
          </a:p>
        </p:txBody>
      </p:sp>
    </p:spTree>
    <p:extLst>
      <p:ext uri="{BB962C8B-B14F-4D97-AF65-F5344CB8AC3E}">
        <p14:creationId xmlns:p14="http://schemas.microsoft.com/office/powerpoint/2010/main" val="3723921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6" name="Picture 5">
            <a:extLst>
              <a:ext uri="{FF2B5EF4-FFF2-40B4-BE49-F238E27FC236}">
                <a16:creationId xmlns:a16="http://schemas.microsoft.com/office/drawing/2014/main" id="{C907103A-BA8B-2C48-9412-E8A99948F737}"/>
              </a:ext>
            </a:extLst>
          </p:cNvPr>
          <p:cNvPicPr>
            <a:picLocks noChangeAspect="1"/>
          </p:cNvPicPr>
          <p:nvPr/>
        </p:nvPicPr>
        <p:blipFill rotWithShape="1">
          <a:blip r:embed="rId2"/>
          <a:srcRect b="55674"/>
          <a:stretch/>
        </p:blipFill>
        <p:spPr>
          <a:xfrm>
            <a:off x="753066" y="1471613"/>
            <a:ext cx="7541979" cy="200025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6958013" cy="769441"/>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ce_out_wider</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ce_out_wider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23.68971   20.94854   410908.8  152518.87</a:t>
            </a:r>
          </a:p>
          <a:p>
            <a:r>
              <a:rPr lang="en-US" sz="1100" dirty="0">
                <a:latin typeface="Lucida Console" panose="020B0609040504020204" pitchFamily="49" charset="0"/>
              </a:rPr>
              <a:t>   2:      2   22.93147   21.16915   357248.3   88259.77</a:t>
            </a:r>
          </a:p>
          <a:p>
            <a:r>
              <a:rPr lang="en-US" sz="1100" dirty="0">
                <a:latin typeface="Lucida Console" panose="020B0609040504020204" pitchFamily="49" charset="0"/>
              </a:rPr>
              <a:t>   3:      3   23.57909   21.66225   498198.6  250461.82</a:t>
            </a:r>
          </a:p>
          <a:p>
            <a:r>
              <a:rPr lang="en-US" sz="1100" dirty="0">
                <a:latin typeface="Lucida Console" panose="020B0609040504020204" pitchFamily="49" charset="0"/>
              </a:rPr>
              <a:t>   4:      4   24.29830   21.52994   395957.2  129710.44</a:t>
            </a:r>
          </a:p>
          <a:p>
            <a:r>
              <a:rPr lang="en-US" sz="1100" dirty="0">
                <a:latin typeface="Lucida Console" panose="020B0609040504020204" pitchFamily="49" charset="0"/>
              </a:rPr>
              <a:t>   5:      5   21.55150   20.35870   332995.8   82378.40</a:t>
            </a:r>
          </a:p>
          <a:p>
            <a:r>
              <a:rPr lang="en-US" sz="1100" dirty="0">
                <a:latin typeface="Lucida Console" panose="020B0609040504020204" pitchFamily="49" charset="0"/>
              </a:rPr>
              <a:t>  ---                                                   </a:t>
            </a:r>
          </a:p>
          <a:p>
            <a:r>
              <a:rPr lang="en-US" sz="1100" dirty="0">
                <a:latin typeface="Lucida Console" panose="020B0609040504020204" pitchFamily="49" charset="0"/>
              </a:rPr>
              <a:t> 996:    996   23.89827   21.64951   450723.0  201387.75</a:t>
            </a:r>
          </a:p>
          <a:p>
            <a:r>
              <a:rPr lang="en-US" sz="1100" dirty="0">
                <a:latin typeface="Lucida Console" panose="020B0609040504020204" pitchFamily="49" charset="0"/>
              </a:rPr>
              <a:t> 997:    997   23.11557   21.45302   533079.0  265075.80</a:t>
            </a:r>
          </a:p>
          <a:p>
            <a:r>
              <a:rPr lang="en-US" sz="1100" dirty="0">
                <a:latin typeface="Lucida Console" panose="020B0609040504020204" pitchFamily="49" charset="0"/>
              </a:rPr>
              <a:t> 998:    998   22.51360   20.56034   624677.7  403428.01</a:t>
            </a:r>
          </a:p>
          <a:p>
            <a:r>
              <a:rPr lang="en-US" sz="1100" dirty="0">
                <a:latin typeface="Lucida Console" panose="020B0609040504020204" pitchFamily="49" charset="0"/>
              </a:rPr>
              <a:t> 999:    999   23.80934   21.62509   395335.4  110215.86</a:t>
            </a:r>
          </a:p>
          <a:p>
            <a:r>
              <a:rPr lang="en-US" sz="1100" dirty="0">
                <a:latin typeface="Lucida Console" panose="020B0609040504020204" pitchFamily="49" charset="0"/>
              </a:rPr>
              <a:t>1000:   1000   24.28654   22.53557   382317.0  100505.80</a:t>
            </a:r>
          </a:p>
        </p:txBody>
      </p:sp>
    </p:spTree>
    <p:extLst>
      <p:ext uri="{BB962C8B-B14F-4D97-AF65-F5344CB8AC3E}">
        <p14:creationId xmlns:p14="http://schemas.microsoft.com/office/powerpoint/2010/main" val="42290840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1681018"/>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126026.9</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600164"/>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0070C0"/>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a:p>
            <a:r>
              <a:rPr lang="en-US" sz="1100" dirty="0" err="1">
                <a:solidFill>
                  <a:srgbClr val="0070C0"/>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Tree>
    <p:extLst>
      <p:ext uri="{BB962C8B-B14F-4D97-AF65-F5344CB8AC3E}">
        <p14:creationId xmlns:p14="http://schemas.microsoft.com/office/powerpoint/2010/main" val="1296356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61</a:t>
            </a:fld>
            <a:endParaRPr lang="en-US"/>
          </a:p>
        </p:txBody>
      </p:sp>
      <p:pic>
        <p:nvPicPr>
          <p:cNvPr id="7" name="Picture 6">
            <a:extLst>
              <a:ext uri="{FF2B5EF4-FFF2-40B4-BE49-F238E27FC236}">
                <a16:creationId xmlns:a16="http://schemas.microsoft.com/office/drawing/2014/main" id="{6E5F14DE-950F-314D-9845-AC5A2ED38DE1}"/>
              </a:ext>
            </a:extLst>
          </p:cNvPr>
          <p:cNvPicPr>
            <a:picLocks noChangeAspect="1"/>
          </p:cNvPicPr>
          <p:nvPr/>
        </p:nvPicPr>
        <p:blipFill>
          <a:blip r:embed="rId2"/>
          <a:stretch>
            <a:fillRect/>
          </a:stretch>
        </p:blipFill>
        <p:spPr>
          <a:xfrm>
            <a:off x="1371599" y="853364"/>
            <a:ext cx="5915026" cy="4225020"/>
          </a:xfrm>
          <a:prstGeom prst="rect">
            <a:avLst/>
          </a:prstGeom>
        </p:spPr>
      </p:pic>
    </p:spTree>
    <p:extLst>
      <p:ext uri="{BB962C8B-B14F-4D97-AF65-F5344CB8AC3E}">
        <p14:creationId xmlns:p14="http://schemas.microsoft.com/office/powerpoint/2010/main" val="35341183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dirty="0"/>
              <a:t>Cost-effectiveness analysis</a:t>
            </a:r>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62</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63</a:t>
            </a:fld>
            <a:endParaRPr lang="en-US"/>
          </a:p>
        </p:txBody>
      </p:sp>
      <p:pic>
        <p:nvPicPr>
          <p:cNvPr id="6" name="Picture 5">
            <a:extLst>
              <a:ext uri="{FF2B5EF4-FFF2-40B4-BE49-F238E27FC236}">
                <a16:creationId xmlns:a16="http://schemas.microsoft.com/office/drawing/2014/main" id="{67462043-86A7-3E40-B0A9-4C6703928953}"/>
              </a:ext>
            </a:extLst>
          </p:cNvPr>
          <p:cNvPicPr>
            <a:picLocks noChangeAspect="1"/>
          </p:cNvPicPr>
          <p:nvPr/>
        </p:nvPicPr>
        <p:blipFill>
          <a:blip r:embed="rId2"/>
          <a:stretch>
            <a:fillRect/>
          </a:stretch>
        </p:blipFill>
        <p:spPr>
          <a:xfrm>
            <a:off x="3372944" y="0"/>
            <a:ext cx="5771056"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B2BA9E-6FD1-3742-AFEB-EB3DAE747949}"/>
              </a:ext>
            </a:extLst>
          </p:cNvPr>
          <p:cNvPicPr>
            <a:picLocks noChangeAspect="1"/>
          </p:cNvPicPr>
          <p:nvPr/>
        </p:nvPicPr>
        <p:blipFill rotWithShape="1">
          <a:blip r:embed="rId3"/>
          <a:srcRect t="11850"/>
          <a:stretch/>
        </p:blipFill>
        <p:spPr>
          <a:xfrm>
            <a:off x="455484" y="757003"/>
            <a:ext cx="7965208" cy="4386497"/>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64</a:t>
            </a:fld>
            <a:endParaRPr lang="en-US"/>
          </a:p>
        </p:txBody>
      </p:sp>
    </p:spTree>
    <p:extLst>
      <p:ext uri="{BB962C8B-B14F-4D97-AF65-F5344CB8AC3E}">
        <p14:creationId xmlns:p14="http://schemas.microsoft.com/office/powerpoint/2010/main" val="8861927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65</a:t>
            </a:fld>
            <a:endParaRPr lang="en-US"/>
          </a:p>
        </p:txBody>
      </p:sp>
    </p:spTree>
    <p:extLst>
      <p:ext uri="{BB962C8B-B14F-4D97-AF65-F5344CB8AC3E}">
        <p14:creationId xmlns:p14="http://schemas.microsoft.com/office/powerpoint/2010/main" val="9273039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endParaRPr lang="en-US" dirty="0"/>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a:bodyPr>
          <a:lstStyle/>
          <a:p>
            <a:r>
              <a:rPr lang="en-US" dirty="0">
                <a:solidFill>
                  <a:schemeClr val="accent2"/>
                </a:solidFill>
                <a:latin typeface="Lucida Console" panose="020B0609040504020204" pitchFamily="49" charset="0"/>
                <a:cs typeface="+mn-cs"/>
              </a:rPr>
              <a:t>hesim</a:t>
            </a:r>
            <a:r>
              <a:rPr lang="en-US" dirty="0"/>
              <a:t> is a modular and computationally efficient R package for health economic simulation modeling and decision analysis that provides a general framework for integrating statistical analyses with economic evaluation. </a:t>
            </a:r>
          </a:p>
          <a:p>
            <a:endParaRPr lang="en-US" dirty="0"/>
          </a:p>
          <a:p>
            <a:r>
              <a:rPr lang="en-US" dirty="0"/>
              <a:t>cohort discrete time state transition models (</a:t>
            </a:r>
            <a:r>
              <a:rPr lang="en-US" dirty="0" err="1"/>
              <a:t>cDTSTM</a:t>
            </a:r>
            <a:r>
              <a:rPr lang="en-US" dirty="0"/>
              <a:t>)</a:t>
            </a:r>
          </a:p>
          <a:p>
            <a:pPr lvl="1"/>
            <a:r>
              <a:rPr lang="en-US" dirty="0"/>
              <a:t>time-homogeneous Markov models</a:t>
            </a:r>
          </a:p>
          <a:p>
            <a:pPr lvl="1"/>
            <a:r>
              <a:rPr lang="en-US" dirty="0"/>
              <a:t>time-inhomogeneous Markov models</a:t>
            </a:r>
          </a:p>
          <a:p>
            <a:r>
              <a:rPr lang="en-US" dirty="0"/>
              <a:t>individual-level continuous time state transition models (</a:t>
            </a:r>
            <a:r>
              <a:rPr lang="en-US" dirty="0" err="1"/>
              <a:t>iCTSTM</a:t>
            </a:r>
            <a:r>
              <a:rPr lang="en-US" dirty="0"/>
              <a:t>)</a:t>
            </a:r>
          </a:p>
          <a:p>
            <a:r>
              <a:rPr lang="en-US" dirty="0"/>
              <a:t>n-state partitioned survival models (PSM)</a:t>
            </a:r>
          </a:p>
          <a:p>
            <a:endParaRPr lang="en-US" dirty="0"/>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68</a:t>
            </a:fld>
            <a:endParaRPr lang="en-US"/>
          </a:p>
        </p:txBody>
      </p:sp>
    </p:spTree>
    <p:extLst>
      <p:ext uri="{BB962C8B-B14F-4D97-AF65-F5344CB8AC3E}">
        <p14:creationId xmlns:p14="http://schemas.microsoft.com/office/powerpoint/2010/main" val="336676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69</a:t>
            </a:fld>
            <a:endParaRPr lang="en-US"/>
          </a:p>
        </p:txBody>
      </p:sp>
    </p:spTree>
    <p:extLst>
      <p:ext uri="{BB962C8B-B14F-4D97-AF65-F5344CB8AC3E}">
        <p14:creationId xmlns:p14="http://schemas.microsoft.com/office/powerpoint/2010/main" val="11211337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70</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0070C0"/>
                </a:solidFill>
                <a:latin typeface="Lucida Console" panose="020B0609040504020204" pitchFamily="49" charset="0"/>
              </a:rPr>
              <a:t>hesim_dat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0070C0"/>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71</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0070C0"/>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72</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rng_def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73</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Economic models in </a:t>
            </a:r>
            <a:r>
              <a:rPr lang="en-US" dirty="0" err="1">
                <a:solidFill>
                  <a:schemeClr val="accent2"/>
                </a:solidFill>
                <a:latin typeface="Lucida Console" panose="020B0609040504020204" pitchFamily="49" charset="0"/>
                <a:ea typeface="+mj-ea"/>
              </a:rPr>
              <a:t>hesim</a:t>
            </a:r>
            <a:r>
              <a:rPr lang="en-US" dirty="0"/>
              <a:t> consist of separate statistical models for disease progression, costs, and utility. </a:t>
            </a:r>
          </a:p>
          <a:p>
            <a:r>
              <a:rPr lang="en-US" dirty="0"/>
              <a:t>Each statistical model simulates outcomes as a function of input data and model parameters. </a:t>
            </a:r>
          </a:p>
          <a:p>
            <a:r>
              <a:rPr lang="en-US" dirty="0"/>
              <a:t>The underlying parameters (</a:t>
            </a:r>
            <a:r>
              <a:rPr lang="en-US" sz="1600" dirty="0" err="1">
                <a:solidFill>
                  <a:schemeClr val="accent3"/>
                </a:solidFill>
                <a:latin typeface="Lucida Console" panose="020B0609040504020204" pitchFamily="49" charset="0"/>
              </a:rPr>
              <a:t>params</a:t>
            </a:r>
            <a:r>
              <a:rPr lang="en-US" dirty="0"/>
              <a:t>) are transformed (</a:t>
            </a:r>
            <a:r>
              <a:rPr lang="en-US" sz="1600" dirty="0" err="1">
                <a:solidFill>
                  <a:schemeClr val="accent3"/>
                </a:solidFill>
                <a:latin typeface="Lucida Console" panose="020B0609040504020204" pitchFamily="49" charset="0"/>
              </a:rPr>
              <a:t>tparams</a:t>
            </a:r>
            <a:r>
              <a:rPr lang="en-US" dirty="0"/>
              <a:t>) into more relevant parameters for prediction.</a:t>
            </a:r>
          </a:p>
          <a:p>
            <a:pPr lvl="1"/>
            <a:r>
              <a:rPr lang="en-US" dirty="0"/>
              <a:t>E.g. </a:t>
            </a:r>
            <a:r>
              <a:rPr lang="en-US" sz="1400" dirty="0" err="1">
                <a:solidFill>
                  <a:schemeClr val="accent3"/>
                </a:solidFill>
                <a:latin typeface="Lucida Console" panose="020B0609040504020204" pitchFamily="49" charset="0"/>
              </a:rPr>
              <a:t>define_tparams</a:t>
            </a:r>
            <a:r>
              <a:rPr lang="en-US" sz="1400" dirty="0">
                <a:solidFill>
                  <a:schemeClr val="accent3"/>
                </a:solidFill>
                <a:latin typeface="Lucida Console" panose="020B0609040504020204" pitchFamily="49" charset="0"/>
              </a:rPr>
              <a:t>()</a:t>
            </a:r>
            <a:r>
              <a:rPr lang="en-US" sz="1400" dirty="0"/>
              <a:t>, </a:t>
            </a:r>
            <a:r>
              <a:rPr lang="en-US" sz="1400" dirty="0" err="1">
                <a:solidFill>
                  <a:schemeClr val="accent3"/>
                </a:solidFill>
                <a:latin typeface="Lucida Console" panose="020B0609040504020204" pitchFamily="49" charset="0"/>
              </a:rPr>
              <a:t>params_surv</a:t>
            </a:r>
            <a:endParaRPr lang="en-US" dirty="0">
              <a:solidFill>
                <a:schemeClr val="accent3"/>
              </a:solidFill>
              <a:latin typeface="Lucida Console" panose="020B0609040504020204" pitchFamily="49" charset="0"/>
            </a:endParaRPr>
          </a:p>
          <a:p>
            <a:pPr marL="0" indent="0">
              <a:buNone/>
            </a:pPr>
            <a:endParaRPr lang="en-US" dirty="0"/>
          </a:p>
        </p:txBody>
      </p:sp>
    </p:spTree>
    <p:extLst>
      <p:ext uri="{BB962C8B-B14F-4D97-AF65-F5344CB8AC3E}">
        <p14:creationId xmlns:p14="http://schemas.microsoft.com/office/powerpoint/2010/main" val="237676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input_data</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0070C0"/>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Transformed parameters are modeled here as function of treatment strategies and patients, which can be generated using </a:t>
            </a:r>
            <a:r>
              <a:rPr lang="en-US" sz="1600" dirty="0">
                <a:solidFill>
                  <a:schemeClr val="accent3"/>
                </a:solidFill>
                <a:latin typeface="Lucida Console" panose="020B0609040504020204" pitchFamily="49" charset="0"/>
              </a:rPr>
              <a:t>expand()</a:t>
            </a:r>
            <a:r>
              <a:rPr lang="en-US" dirty="0"/>
              <a:t>.</a:t>
            </a:r>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Tree>
    <p:extLst>
      <p:ext uri="{BB962C8B-B14F-4D97-AF65-F5344CB8AC3E}">
        <p14:creationId xmlns:p14="http://schemas.microsoft.com/office/powerpoint/2010/main" val="9725851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a:t>Model parameters </a:t>
            </a:r>
            <a:r>
              <a:rPr lang="en-US" dirty="0"/>
              <a:t>–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75</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200" y="1263988"/>
            <a:ext cx="7970520" cy="3477875"/>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tparams_def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define_tparams</a:t>
            </a:r>
            <a:r>
              <a:rPr lang="en-US" sz="1100" dirty="0">
                <a:latin typeface="Lucida Console" panose="020B0609040504020204" pitchFamily="49" charset="0"/>
              </a:rPr>
              <a:t>({</a:t>
            </a:r>
          </a:p>
          <a:p>
            <a:r>
              <a:rPr lang="en-US" sz="1100" dirty="0">
                <a:latin typeface="Lucida Console" panose="020B0609040504020204" pitchFamily="49" charset="0"/>
              </a:rPr>
              <a:t>  ## The treatment effect (relative risk) is transformed so that it varies by </a:t>
            </a:r>
          </a:p>
          <a:p>
            <a:r>
              <a:rPr lang="en-US" sz="1100" dirty="0">
                <a:latin typeface="Lucida Console" panose="020B0609040504020204" pitchFamily="49" charset="0"/>
              </a:rPr>
              <a:t>  ## strategies (SOC is the reference strategy)</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a:t>
            </a:r>
            <a:r>
              <a:rPr lang="en-US" sz="1100" dirty="0" err="1">
                <a:latin typeface="Lucida Console" panose="020B0609040504020204" pitchFamily="49" charset="0"/>
              </a:rPr>
              <a:t>strategy_name</a:t>
            </a:r>
            <a:r>
              <a:rPr lang="en-US" sz="1100" dirty="0">
                <a:latin typeface="Lucida Console" panose="020B0609040504020204" pitchFamily="49" charset="0"/>
              </a:rPr>
              <a:t> == "SOC", 1, </a:t>
            </a:r>
            <a:r>
              <a:rPr lang="en-US" sz="1100" dirty="0" err="1">
                <a:latin typeface="Lucida Console" panose="020B0609040504020204" pitchFamily="49" charset="0"/>
              </a:rPr>
              <a:t>rr_new</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list(</a:t>
            </a:r>
          </a:p>
          <a:p>
            <a:r>
              <a:rPr lang="en-US" sz="1100" dirty="0">
                <a:latin typeface="Lucida Console" panose="020B0609040504020204" pitchFamily="49" charset="0"/>
              </a:rPr>
              <a:t>    </a:t>
            </a:r>
            <a:r>
              <a:rPr lang="en-US" sz="1100" dirty="0" err="1">
                <a:latin typeface="Lucida Console" panose="020B0609040504020204" pitchFamily="49" charset="0"/>
              </a:rPr>
              <a:t>tpmatrix</a:t>
            </a:r>
            <a:r>
              <a:rPr lang="en-US" sz="1100" dirty="0">
                <a:latin typeface="Lucida Console" panose="020B0609040504020204" pitchFamily="49" charset="0"/>
              </a:rPr>
              <a:t> =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p_soc$h_s1 * </a:t>
            </a:r>
            <a:r>
              <a:rPr lang="en-US" sz="1100" dirty="0" err="1">
                <a:latin typeface="Lucida Console" panose="020B0609040504020204" pitchFamily="49" charset="0"/>
              </a:rPr>
              <a:t>rr</a:t>
            </a:r>
            <a:r>
              <a:rPr lang="en-US" sz="1100" dirty="0">
                <a:latin typeface="Lucida Console" panose="020B0609040504020204" pitchFamily="49" charset="0"/>
              </a:rPr>
              <a:t>, p_soc$h_s2 * </a:t>
            </a:r>
            <a:r>
              <a:rPr lang="en-US" sz="1100" dirty="0" err="1">
                <a:latin typeface="Lucida Console" panose="020B0609040504020204" pitchFamily="49" charset="0"/>
              </a:rPr>
              <a:t>rr</a:t>
            </a:r>
            <a:r>
              <a:rPr lang="en-US" sz="1100" dirty="0">
                <a:latin typeface="Lucida Console" panose="020B0609040504020204" pitchFamily="49" charset="0"/>
              </a:rPr>
              <a:t>,  </a:t>
            </a:r>
            <a:r>
              <a:rPr lang="en-US" sz="1100" dirty="0" err="1">
                <a:latin typeface="Lucida Console" panose="020B0609040504020204" pitchFamily="49" charset="0"/>
              </a:rPr>
              <a:t>p_soc$h_d</a:t>
            </a:r>
            <a:r>
              <a:rPr lang="en-US" sz="1100" dirty="0">
                <a:latin typeface="Lucida Console" panose="020B0609040504020204" pitchFamily="49" charset="0"/>
              </a:rPr>
              <a:t>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p_soc$s1_h, C,               p_soc$s1_s2 * </a:t>
            </a:r>
            <a:r>
              <a:rPr lang="en-US" sz="1100" dirty="0" err="1">
                <a:latin typeface="Lucida Console" panose="020B0609040504020204" pitchFamily="49" charset="0"/>
              </a:rPr>
              <a:t>rr</a:t>
            </a:r>
            <a:r>
              <a:rPr lang="en-US" sz="1100" dirty="0">
                <a:latin typeface="Lucida Console" panose="020B0609040504020204" pitchFamily="49" charset="0"/>
              </a:rPr>
              <a:t>, p_soc$s1_d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p_soc$s2_h, p_soc$s2_s1,     C,                p_soc$s2_d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r>
              <a:rPr lang="en-US" sz="1100" dirty="0">
                <a:latin typeface="Lucida Console" panose="020B0609040504020204" pitchFamily="49" charset="0"/>
              </a:rPr>
              <a:t>    utility = u,</a:t>
            </a:r>
          </a:p>
          <a:p>
            <a:r>
              <a:rPr lang="en-US" sz="1100" dirty="0">
                <a:latin typeface="Lucida Console" panose="020B0609040504020204" pitchFamily="49" charset="0"/>
              </a:rPr>
              <a:t>    costs = list(</a:t>
            </a:r>
          </a:p>
          <a:p>
            <a:r>
              <a:rPr lang="en-US" sz="1100" dirty="0">
                <a:latin typeface="Lucida Console" panose="020B0609040504020204" pitchFamily="49" charset="0"/>
              </a:rPr>
              <a:t>      treatment = </a:t>
            </a:r>
            <a:r>
              <a:rPr lang="en-US" sz="1100" dirty="0" err="1">
                <a:latin typeface="Lucida Console" panose="020B0609040504020204" pitchFamily="49" charset="0"/>
              </a:rPr>
              <a:t>ifelse</a:t>
            </a:r>
            <a:r>
              <a:rPr lang="en-US" sz="1100" dirty="0">
                <a:latin typeface="Lucida Console" panose="020B0609040504020204" pitchFamily="49" charset="0"/>
              </a:rPr>
              <a:t>(</a:t>
            </a:r>
            <a:r>
              <a:rPr lang="en-US" sz="1100" dirty="0" err="1">
                <a:latin typeface="Lucida Console" panose="020B0609040504020204" pitchFamily="49" charset="0"/>
              </a:rPr>
              <a:t>strategy_name</a:t>
            </a:r>
            <a:r>
              <a:rPr lang="en-US" sz="1100" dirty="0">
                <a:latin typeface="Lucida Console" panose="020B0609040504020204" pitchFamily="49" charset="0"/>
              </a:rPr>
              <a:t> == "SOC",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latin typeface="Lucida Console" panose="020B0609040504020204" pitchFamily="49" charset="0"/>
              </a:rPr>
              <a:t>c_medical</a:t>
            </a:r>
            <a:endParaRPr lang="en-US" sz="1100" dirty="0">
              <a:latin typeface="Lucida Console" panose="020B0609040504020204" pitchFamily="49" charset="0"/>
            </a:endParaRP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3669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function </a:t>
            </a:r>
            <a:r>
              <a:rPr lang="en-US" sz="1600" dirty="0" err="1"/>
              <a:t>create_CohortDtstm</a:t>
            </a:r>
            <a:r>
              <a:rPr lang="en-US" sz="1600" dirty="0"/>
              <a:t>(). </a:t>
            </a:r>
          </a:p>
          <a:p>
            <a:endParaRPr lang="en-US" sz="1600" dirty="0"/>
          </a:p>
          <a:p>
            <a:endParaRPr lang="en-US" sz="1600" dirty="0"/>
          </a:p>
          <a:p>
            <a:r>
              <a:rPr lang="en-US" sz="1600" dirty="0"/>
              <a:t>This object consists of a </a:t>
            </a:r>
          </a:p>
          <a:p>
            <a:pPr lvl="1"/>
            <a:r>
              <a:rPr lang="en-US" sz="1400" dirty="0"/>
              <a:t>transition model (</a:t>
            </a:r>
            <a:r>
              <a:rPr lang="en-US" sz="1400" dirty="0" err="1">
                <a:latin typeface="Lucida Console" panose="020B0609040504020204" pitchFamily="49" charset="0"/>
              </a:rPr>
              <a:t>trans_model</a:t>
            </a:r>
            <a:r>
              <a:rPr lang="en-US" sz="1400" dirty="0"/>
              <a:t>)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76</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0070C0"/>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0070C0"/>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mod_def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3" name="Content Placeholder 2">
            <a:extLst>
              <a:ext uri="{FF2B5EF4-FFF2-40B4-BE49-F238E27FC236}">
                <a16:creationId xmlns:a16="http://schemas.microsoft.com/office/drawing/2014/main" id="{8C5EB492-2039-B84D-847E-E21C499BF63C}"/>
              </a:ext>
            </a:extLst>
          </p:cNvPr>
          <p:cNvSpPr>
            <a:spLocks noGrp="1"/>
          </p:cNvSpPr>
          <p:nvPr>
            <p:ph idx="1"/>
          </p:nvPr>
        </p:nvSpPr>
        <p:spPr>
          <a:xfrm>
            <a:off x="457200" y="1150936"/>
            <a:ext cx="7616825" cy="3590927"/>
          </a:xfrm>
        </p:spPr>
        <p:txBody>
          <a:bodyPr/>
          <a:lstStyle/>
          <a:p>
            <a:r>
              <a:rPr lang="en-US" dirty="0"/>
              <a:t>Health state probabilities</a:t>
            </a:r>
          </a:p>
          <a:p>
            <a:pPr marL="0" indent="0">
              <a:buNone/>
            </a:pPr>
            <a:endParaRPr lang="en-US" dirty="0"/>
          </a:p>
          <a:p>
            <a:r>
              <a:rPr lang="en-US" dirty="0"/>
              <a:t>QALYs</a:t>
            </a:r>
          </a:p>
          <a:p>
            <a:endParaRPr lang="en-US" dirty="0"/>
          </a:p>
          <a:p>
            <a:endParaRPr lang="en-US" dirty="0"/>
          </a:p>
          <a:p>
            <a:endParaRPr lang="en-US" dirty="0"/>
          </a:p>
          <a:p>
            <a:endParaRPr lang="en-US" dirty="0"/>
          </a:p>
          <a:p>
            <a:r>
              <a:rPr lang="en-US" dirty="0"/>
              <a:t>Costs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77</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41709"/>
            <a:ext cx="3328155" cy="261610"/>
          </a:xfrm>
          <a:prstGeom prst="rect">
            <a:avLst/>
          </a:prstGeom>
          <a:solidFill>
            <a:schemeClr val="bg1">
              <a:lumMod val="85000"/>
            </a:schemeClr>
          </a:solidFill>
        </p:spPr>
        <p:txBody>
          <a:bodyPr wrap="none">
            <a:spAutoFit/>
          </a:bodyPr>
          <a:lstStyle/>
          <a:p>
            <a:r>
              <a:rPr lang="en-US" sz="1100" b="1" dirty="0" err="1">
                <a:latin typeface="Lucida Console" panose="020B0609040504020204" pitchFamily="49" charset="0"/>
              </a:rPr>
              <a:t>econmod$sim_stateprobs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6" name="Rectangle 5">
            <a:extLst>
              <a:ext uri="{FF2B5EF4-FFF2-40B4-BE49-F238E27FC236}">
                <a16:creationId xmlns:a16="http://schemas.microsoft.com/office/drawing/2014/main" id="{2DEC3FB6-CF30-1D41-BF86-70CD37ACB62E}"/>
              </a:ext>
            </a:extLst>
          </p:cNvPr>
          <p:cNvSpPr/>
          <p:nvPr/>
        </p:nvSpPr>
        <p:spPr>
          <a:xfrm>
            <a:off x="457199" y="2259105"/>
            <a:ext cx="6642101"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econmod$sim_qalys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BEDF176-6612-1043-8F65-6614195146AB}"/>
              </a:ext>
            </a:extLst>
          </p:cNvPr>
          <p:cNvSpPr/>
          <p:nvPr/>
        </p:nvSpPr>
        <p:spPr>
          <a:xfrm>
            <a:off x="457200" y="4387776"/>
            <a:ext cx="5683404"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econmod$sim_costs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riemann_left</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EF317D5-893F-5540-8385-FB53D5474E2C}"/>
              </a:ext>
            </a:extLst>
          </p:cNvPr>
          <p:cNvSpPr/>
          <p:nvPr/>
        </p:nvSpPr>
        <p:spPr>
          <a:xfrm>
            <a:off x="457199" y="2528651"/>
            <a:ext cx="6986587" cy="1384995"/>
          </a:xfrm>
          <a:prstGeom prst="rect">
            <a:avLst/>
          </a:prstGeom>
        </p:spPr>
        <p:txBody>
          <a:bodyPr wrap="square">
            <a:spAutoFit/>
          </a:bodyPr>
          <a:lstStyle/>
          <a:p>
            <a:r>
              <a:rPr lang="en-US" dirty="0"/>
              <a:t>    </a:t>
            </a:r>
            <a:r>
              <a:rPr lang="en-US" sz="1100" dirty="0">
                <a:latin typeface="Lucida Console" panose="020B0609040504020204" pitchFamily="49" charset="0"/>
              </a:rPr>
              <a:t>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a:t>
            </a:r>
            <a:r>
              <a:rPr lang="en-US" sz="1100" dirty="0" err="1">
                <a:latin typeface="Lucida Console" panose="020B0609040504020204" pitchFamily="49" charset="0"/>
              </a:rPr>
              <a:t>qalys</a:t>
            </a:r>
            <a:endParaRPr lang="en-US" sz="1100" dirty="0">
              <a:latin typeface="Lucida Console" panose="020B0609040504020204" pitchFamily="49" charset="0"/>
            </a:endParaRPr>
          </a:p>
          <a:p>
            <a:r>
              <a:rPr lang="en-US" sz="1100" dirty="0">
                <a:latin typeface="Lucida Console" panose="020B0609040504020204" pitchFamily="49" charset="0"/>
              </a:rPr>
              <a:t>1:      1           1          1      1        1 0.03    </a:t>
            </a:r>
            <a:r>
              <a:rPr lang="en-US" sz="1100" dirty="0" err="1">
                <a:latin typeface="Lucida Console" panose="020B0609040504020204" pitchFamily="49" charset="0"/>
              </a:rPr>
              <a:t>qalys</a:t>
            </a:r>
            <a:r>
              <a:rPr lang="en-US" sz="1100" dirty="0">
                <a:latin typeface="Lucida Console" panose="020B0609040504020204" pitchFamily="49" charset="0"/>
              </a:rPr>
              <a:t> 14.831101</a:t>
            </a:r>
          </a:p>
          <a:p>
            <a:r>
              <a:rPr lang="en-US" sz="1100" dirty="0">
                <a:latin typeface="Lucida Console" panose="020B0609040504020204" pitchFamily="49" charset="0"/>
              </a:rPr>
              <a:t>2:      1           1          1      1        2 0.03    </a:t>
            </a:r>
            <a:r>
              <a:rPr lang="en-US" sz="1100" dirty="0" err="1">
                <a:latin typeface="Lucida Console" panose="020B0609040504020204" pitchFamily="49" charset="0"/>
              </a:rPr>
              <a:t>qalys</a:t>
            </a:r>
            <a:r>
              <a:rPr lang="en-US" sz="1100" dirty="0">
                <a:latin typeface="Lucida Console" panose="020B0609040504020204" pitchFamily="49" charset="0"/>
              </a:rPr>
              <a:t>  3.038398</a:t>
            </a:r>
          </a:p>
          <a:p>
            <a:r>
              <a:rPr lang="en-US" sz="1100" dirty="0">
                <a:latin typeface="Lucida Console" panose="020B0609040504020204" pitchFamily="49" charset="0"/>
              </a:rPr>
              <a:t>3:      1           1          1      1        3 0.03    </a:t>
            </a:r>
            <a:r>
              <a:rPr lang="en-US" sz="1100" dirty="0" err="1">
                <a:latin typeface="Lucida Console" panose="020B0609040504020204" pitchFamily="49" charset="0"/>
              </a:rPr>
              <a:t>qalys</a:t>
            </a:r>
            <a:r>
              <a:rPr lang="en-US" sz="1100" dirty="0">
                <a:latin typeface="Lucida Console" panose="020B0609040504020204" pitchFamily="49" charset="0"/>
              </a:rPr>
              <a:t>  3.588062</a:t>
            </a:r>
          </a:p>
          <a:p>
            <a:r>
              <a:rPr lang="en-US" sz="1100" dirty="0">
                <a:latin typeface="Lucida Console" panose="020B0609040504020204" pitchFamily="49" charset="0"/>
              </a:rPr>
              <a:t>4:      1           2          1      1        1 0.03    </a:t>
            </a:r>
            <a:r>
              <a:rPr lang="en-US" sz="1100" dirty="0" err="1">
                <a:latin typeface="Lucida Console" panose="020B0609040504020204" pitchFamily="49" charset="0"/>
              </a:rPr>
              <a:t>qalys</a:t>
            </a:r>
            <a:r>
              <a:rPr lang="en-US" sz="1100" dirty="0">
                <a:latin typeface="Lucida Console" panose="020B0609040504020204" pitchFamily="49" charset="0"/>
              </a:rPr>
              <a:t> 17.987014</a:t>
            </a:r>
          </a:p>
          <a:p>
            <a:r>
              <a:rPr lang="en-US" sz="1100" dirty="0">
                <a:latin typeface="Lucida Console" panose="020B0609040504020204" pitchFamily="49" charset="0"/>
              </a:rPr>
              <a:t>5:      1           2          1      1        2 0.03    </a:t>
            </a:r>
            <a:r>
              <a:rPr lang="en-US" sz="1100" dirty="0" err="1">
                <a:latin typeface="Lucida Console" panose="020B0609040504020204" pitchFamily="49" charset="0"/>
              </a:rPr>
              <a:t>qalys</a:t>
            </a:r>
            <a:r>
              <a:rPr lang="en-US" sz="1100" dirty="0">
                <a:latin typeface="Lucida Console" panose="020B0609040504020204" pitchFamily="49" charset="0"/>
              </a:rPr>
              <a:t>  2.901320</a:t>
            </a:r>
          </a:p>
          <a:p>
            <a:r>
              <a:rPr lang="en-US" sz="1100" dirty="0">
                <a:latin typeface="Lucida Console" panose="020B0609040504020204" pitchFamily="49" charset="0"/>
              </a:rPr>
              <a:t>6:      1           2          1      1        3 0.03    </a:t>
            </a:r>
            <a:r>
              <a:rPr lang="en-US" sz="1100" dirty="0" err="1">
                <a:latin typeface="Lucida Console" panose="020B0609040504020204" pitchFamily="49" charset="0"/>
              </a:rPr>
              <a:t>qalys</a:t>
            </a:r>
            <a:r>
              <a:rPr lang="en-US" sz="1100" dirty="0">
                <a:latin typeface="Lucida Console" panose="020B0609040504020204" pitchFamily="49" charset="0"/>
              </a:rPr>
              <a:t>  2.823313</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Other R packages such as BCEA could also be considered. </a:t>
            </a:r>
          </a:p>
          <a:p>
            <a:r>
              <a:rPr lang="en-US" sz="1400" dirty="0"/>
              <a:t>Here, we will consider a pairwise comparison between the new treatment and SOC with the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function.</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78</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457200" y="2375632"/>
            <a:ext cx="4900613" cy="938719"/>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ce_sim</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cea_pw_out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Tree>
    <p:extLst>
      <p:ext uri="{BB962C8B-B14F-4D97-AF65-F5344CB8AC3E}">
        <p14:creationId xmlns:p14="http://schemas.microsoft.com/office/powerpoint/2010/main" val="12134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p:txBody>
          <a:bodyPr>
            <a:normAutofit/>
          </a:bodyPr>
          <a:lstStyle/>
          <a:p>
            <a:r>
              <a:rPr lang="en-US" sz="1400" dirty="0"/>
              <a:t>Although </a:t>
            </a:r>
            <a:r>
              <a:rPr lang="en-US" sz="1400" dirty="0" err="1"/>
              <a:t>cea_pw</a:t>
            </a:r>
            <a:r>
              <a:rPr lang="en-US" sz="1400" dirty="0"/>
              <a:t>() allows users to summarize output from a PSA we will just create an ICER table using means for now. </a:t>
            </a:r>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79</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457200" y="1735306"/>
            <a:ext cx="540067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strategies$strategy_name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17C015C3-6FE8-2B46-8270-1EC5544A0D59}"/>
              </a:ext>
            </a:extLst>
          </p:cNvPr>
          <p:cNvSpPr/>
          <p:nvPr/>
        </p:nvSpPr>
        <p:spPr>
          <a:xfrm>
            <a:off x="457200" y="2159986"/>
            <a:ext cx="7872413"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"2.03 (0.93, 3.13)"           </a:t>
            </a:r>
          </a:p>
          <a:p>
            <a:r>
              <a:rPr lang="en-US" sz="1100" dirty="0">
                <a:latin typeface="Lucida Console" panose="020B0609040504020204" pitchFamily="49" charset="0"/>
              </a:rPr>
              <a:t>Incremental costs "-" "257,263 (208,624, 287,346)"  </a:t>
            </a:r>
          </a:p>
          <a:p>
            <a:r>
              <a:rPr lang="en-US" sz="1100" dirty="0">
                <a:latin typeface="Lucida Console" panose="020B0609040504020204" pitchFamily="49" charset="0"/>
              </a:rPr>
              <a:t>Incremental NMB   "-" "-155,837 (-213,530, -81,035)"</a:t>
            </a:r>
          </a:p>
          <a:p>
            <a:r>
              <a:rPr lang="en-US" sz="1100" dirty="0">
                <a:latin typeface="Lucida Console" panose="020B0609040504020204" pitchFamily="49" charset="0"/>
              </a:rPr>
              <a:t>ICER              "-" "126,823"                     </a:t>
            </a:r>
          </a:p>
          <a:p>
            <a:r>
              <a:rPr lang="en-US" sz="1100" dirty="0">
                <a:latin typeface="Lucida Console" panose="020B0609040504020204" pitchFamily="49" charset="0"/>
              </a:rPr>
              <a:t>Conclusion        "-" "Not cost-effective" </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80</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81</a:t>
            </a:fld>
            <a:endParaRPr lang="en-US"/>
          </a:p>
        </p:txBody>
      </p:sp>
      <p:pic>
        <p:nvPicPr>
          <p:cNvPr id="10" name="Picture 9">
            <a:extLst>
              <a:ext uri="{FF2B5EF4-FFF2-40B4-BE49-F238E27FC236}">
                <a16:creationId xmlns:a16="http://schemas.microsoft.com/office/drawing/2014/main" id="{244C3C2B-94E9-7643-92EC-B8E5FCD3E33A}"/>
              </a:ext>
            </a:extLst>
          </p:cNvPr>
          <p:cNvPicPr>
            <a:picLocks noChangeAspect="1"/>
          </p:cNvPicPr>
          <p:nvPr/>
        </p:nvPicPr>
        <p:blipFill>
          <a:blip r:embed="rId2"/>
          <a:stretch>
            <a:fillRect/>
          </a:stretch>
        </p:blipFill>
        <p:spPr>
          <a:xfrm>
            <a:off x="3359872" y="0"/>
            <a:ext cx="5784128" cy="5143500"/>
          </a:xfrm>
          <a:prstGeom prst="rect">
            <a:avLst/>
          </a:prstGeom>
        </p:spPr>
      </p:pic>
    </p:spTree>
    <p:extLst>
      <p:ext uri="{BB962C8B-B14F-4D97-AF65-F5344CB8AC3E}">
        <p14:creationId xmlns:p14="http://schemas.microsoft.com/office/powerpoint/2010/main" val="22603147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82</a:t>
            </a:fld>
            <a:endParaRPr lang="en-US"/>
          </a:p>
        </p:txBody>
      </p:sp>
      <p:pic>
        <p:nvPicPr>
          <p:cNvPr id="5" name="Picture 4">
            <a:extLst>
              <a:ext uri="{FF2B5EF4-FFF2-40B4-BE49-F238E27FC236}">
                <a16:creationId xmlns:a16="http://schemas.microsoft.com/office/drawing/2014/main" id="{BAFC44A0-D773-EA46-9B64-23E47FF781EF}"/>
              </a:ext>
            </a:extLst>
          </p:cNvPr>
          <p:cNvPicPr>
            <a:picLocks noChangeAspect="1"/>
          </p:cNvPicPr>
          <p:nvPr/>
        </p:nvPicPr>
        <p:blipFill rotWithShape="1">
          <a:blip r:embed="rId2"/>
          <a:srcRect t="12179"/>
          <a:stretch/>
        </p:blipFill>
        <p:spPr>
          <a:xfrm>
            <a:off x="457200" y="749508"/>
            <a:ext cx="8021005" cy="4393992"/>
          </a:xfrm>
          <a:prstGeom prst="rect">
            <a:avLst/>
          </a:prstGeom>
        </p:spPr>
      </p:pic>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71)</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83</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r>
              <a:rPr lang="en-US" dirty="0"/>
              <a:t>Continuous time state transition model (CTSTM)</a:t>
            </a:r>
          </a:p>
          <a:p>
            <a:pPr lvl="1"/>
            <a:r>
              <a:rPr lang="en-US" dirty="0"/>
              <a:t>Model is in continuous time and does not require model cycles </a:t>
            </a:r>
          </a:p>
          <a:p>
            <a:pPr lvl="1"/>
            <a:r>
              <a:rPr lang="en-US" dirty="0"/>
              <a:t>Estimate the parameters of the health state transitions using a multi-state model so that the simulation model is completely integrated with an underlying statistical model</a:t>
            </a:r>
          </a:p>
          <a:p>
            <a:pPr lvl="1"/>
            <a:r>
              <a:rPr lang="en-US" dirty="0"/>
              <a:t>Use individual patient simulation (IPS) to simulate a semi-Markov model, meaning that (unlike in a Markov model) transitions can depend on prior history</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85</a:t>
            </a:fld>
            <a:endParaRPr lang="en-US"/>
          </a:p>
        </p:txBody>
      </p:sp>
    </p:spTree>
    <p:extLst>
      <p:ext uri="{BB962C8B-B14F-4D97-AF65-F5344CB8AC3E}">
        <p14:creationId xmlns:p14="http://schemas.microsoft.com/office/powerpoint/2010/main" val="9090478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86</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Tree>
    <p:extLst>
      <p:ext uri="{BB962C8B-B14F-4D97-AF65-F5344CB8AC3E}">
        <p14:creationId xmlns:p14="http://schemas.microsoft.com/office/powerpoint/2010/main" val="29016310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87</a:t>
            </a:fld>
            <a:endParaRPr lang="en-US"/>
          </a:p>
        </p:txBody>
      </p:sp>
    </p:spTree>
    <p:extLst>
      <p:ext uri="{BB962C8B-B14F-4D97-AF65-F5344CB8AC3E}">
        <p14:creationId xmlns:p14="http://schemas.microsoft.com/office/powerpoint/2010/main" val="11746051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p:txBody>
          <a:bodyPr/>
          <a:lstStyle/>
          <a:p>
            <a:r>
              <a:rPr lang="en-US" dirty="0"/>
              <a:t>The transitions of a multi-state model in </a:t>
            </a:r>
            <a:r>
              <a:rPr lang="en-US" dirty="0" err="1"/>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88</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277273"/>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r>
              <a:rPr lang="en-US" sz="1100" dirty="0">
                <a:latin typeface="Lucida Console" panose="020B0609040504020204" pitchFamily="49" charset="0"/>
              </a:rPr>
              <a:t>print(</a:t>
            </a:r>
            <a:r>
              <a:rPr lang="en-US" sz="1100" dirty="0" err="1">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3730363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89</a:t>
            </a:fld>
            <a:endParaRPr lang="en-US"/>
          </a:p>
        </p:txBody>
      </p:sp>
      <p:sp>
        <p:nvSpPr>
          <p:cNvPr id="4" name="Rectangle 3">
            <a:extLst>
              <a:ext uri="{FF2B5EF4-FFF2-40B4-BE49-F238E27FC236}">
                <a16:creationId xmlns:a16="http://schemas.microsoft.com/office/drawing/2014/main" id="{CF3A17B9-CB8C-1C4A-9E65-0CAE76DC440C}"/>
              </a:ext>
            </a:extLst>
          </p:cNvPr>
          <p:cNvSpPr/>
          <p:nvPr/>
        </p:nvSpPr>
        <p:spPr>
          <a:xfrm>
            <a:off x="457200" y="710792"/>
            <a:ext cx="8037870" cy="432426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n_patients</a:t>
            </a:r>
            <a:r>
              <a:rPr lang="en-US" sz="1100" dirty="0">
                <a:latin typeface="Lucida Console" panose="020B0609040504020204" pitchFamily="49" charset="0"/>
              </a:rPr>
              <a:t> &lt;- 1000</a:t>
            </a:r>
          </a:p>
          <a:p>
            <a:endParaRPr lang="en-US" sz="1100" dirty="0">
              <a:latin typeface="Lucida Console" panose="020B0609040504020204" pitchFamily="49" charset="0"/>
            </a:endParaRPr>
          </a:p>
          <a:p>
            <a:r>
              <a:rPr lang="en-US" sz="1100" dirty="0">
                <a:latin typeface="Lucida Console" panose="020B0609040504020204" pitchFamily="49" charset="0"/>
              </a:rPr>
              <a:t>patients &lt;-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1:n_patients,</a:t>
            </a:r>
          </a:p>
          <a:p>
            <a:r>
              <a:rPr lang="en-US" sz="1100" dirty="0">
                <a:latin typeface="Lucida Console" panose="020B0609040504020204" pitchFamily="49" charset="0"/>
              </a:rPr>
              <a:t>  age = </a:t>
            </a:r>
            <a:r>
              <a:rPr lang="en-US" sz="1100" dirty="0" err="1">
                <a:latin typeface="Lucida Console" panose="020B0609040504020204" pitchFamily="49" charset="0"/>
              </a:rPr>
              <a:t>rnorm</a:t>
            </a:r>
            <a:r>
              <a:rPr lang="en-US" sz="1100" dirty="0">
                <a:latin typeface="Lucida Console" panose="020B0609040504020204" pitchFamily="49" charset="0"/>
              </a:rPr>
              <a:t>(</a:t>
            </a:r>
            <a:r>
              <a:rPr lang="en-US" sz="1100" dirty="0" err="1">
                <a:latin typeface="Lucida Console" panose="020B0609040504020204" pitchFamily="49" charset="0"/>
              </a:rPr>
              <a:t>n_patients</a:t>
            </a:r>
            <a:r>
              <a:rPr lang="en-US" sz="1100" dirty="0">
                <a:latin typeface="Lucida Console" panose="020B0609040504020204" pitchFamily="49" charset="0"/>
              </a:rPr>
              <a:t>, mean = 45, </a:t>
            </a:r>
            <a:r>
              <a:rPr lang="en-US" sz="1100" dirty="0" err="1">
                <a:latin typeface="Lucida Console" panose="020B0609040504020204" pitchFamily="49" charset="0"/>
              </a:rPr>
              <a:t>sd</a:t>
            </a:r>
            <a:r>
              <a:rPr lang="en-US" sz="1100" dirty="0">
                <a:latin typeface="Lucida Console" panose="020B0609040504020204" pitchFamily="49" charset="0"/>
              </a:rPr>
              <a:t> = 7),</a:t>
            </a:r>
          </a:p>
          <a:p>
            <a:r>
              <a:rPr lang="en-US" sz="1100" dirty="0">
                <a:latin typeface="Lucida Console" panose="020B0609040504020204" pitchFamily="49" charset="0"/>
              </a:rPr>
              <a:t>  female = </a:t>
            </a:r>
            <a:r>
              <a:rPr lang="en-US" sz="1100" dirty="0" err="1">
                <a:latin typeface="Lucida Console" panose="020B0609040504020204" pitchFamily="49" charset="0"/>
              </a:rPr>
              <a:t>rbinom</a:t>
            </a:r>
            <a:r>
              <a:rPr lang="en-US" sz="1100" dirty="0">
                <a:latin typeface="Lucida Console" panose="020B0609040504020204" pitchFamily="49" charset="0"/>
              </a:rPr>
              <a:t>(</a:t>
            </a:r>
            <a:r>
              <a:rPr lang="en-US" sz="1100" dirty="0" err="1">
                <a:latin typeface="Lucida Console" panose="020B0609040504020204" pitchFamily="49" charset="0"/>
              </a:rPr>
              <a:t>n_patients</a:t>
            </a:r>
            <a:r>
              <a:rPr lang="en-US" sz="1100" dirty="0">
                <a:latin typeface="Lucida Console" panose="020B0609040504020204" pitchFamily="49" charset="0"/>
              </a:rPr>
              <a:t>, size = 1, </a:t>
            </a:r>
            <a:r>
              <a:rPr lang="en-US" sz="1100" dirty="0" err="1">
                <a:latin typeface="Lucida Console" panose="020B0609040504020204" pitchFamily="49" charset="0"/>
              </a:rPr>
              <a:t>prob</a:t>
            </a:r>
            <a:r>
              <a:rPr lang="en-US" sz="1100" dirty="0">
                <a:latin typeface="Lucida Console" panose="020B0609040504020204" pitchFamily="49" charset="0"/>
              </a:rPr>
              <a:t> = .51)</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states &lt;-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c(1, 2),</a:t>
            </a:r>
          </a:p>
          <a:p>
            <a:r>
              <a:rPr lang="en-US" sz="1100" dirty="0">
                <a:latin typeface="Lucida Console" panose="020B0609040504020204" pitchFamily="49" charset="0"/>
              </a:rPr>
              <a:t>  </a:t>
            </a:r>
            <a:r>
              <a:rPr lang="en-US" sz="1100" dirty="0" err="1">
                <a:latin typeface="Lucida Console" panose="020B0609040504020204" pitchFamily="49" charset="0"/>
              </a:rPr>
              <a:t>state_name</a:t>
            </a:r>
            <a:r>
              <a:rPr lang="en-US" sz="1100" dirty="0">
                <a:latin typeface="Lucida Console" panose="020B0609040504020204" pitchFamily="49" charset="0"/>
              </a:rPr>
              <a:t> = c("Stable", "Progression") # Non-death health states</a:t>
            </a:r>
          </a:p>
          <a:p>
            <a:r>
              <a:rPr lang="en-US" sz="1100" dirty="0">
                <a:latin typeface="Lucida Console" panose="020B0609040504020204" pitchFamily="49" charset="0"/>
              </a:rPr>
              <a:t>)</a:t>
            </a:r>
          </a:p>
          <a:p>
            <a:r>
              <a:rPr lang="en-US" sz="1100" dirty="0" err="1">
                <a:latin typeface="Lucida Console" panose="020B0609040504020204" pitchFamily="49" charset="0"/>
              </a:rPr>
              <a:t>n_states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(states)</a:t>
            </a:r>
          </a:p>
          <a:p>
            <a:endParaRPr lang="en-US" sz="1100" dirty="0">
              <a:latin typeface="Lucida Console" panose="020B0609040504020204" pitchFamily="49" charset="0"/>
            </a:endParaRPr>
          </a:p>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err="1">
                <a:latin typeface="Lucida Console" panose="020B0609040504020204" pitchFamily="49" charset="0"/>
              </a:rPr>
              <a:t>n_strategies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(strategies)</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hesim_dat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3607C2AA-FD01-BA44-BF96-CFD4AC367711}"/>
              </a:ext>
            </a:extLst>
          </p:cNvPr>
          <p:cNvSpPr/>
          <p:nvPr/>
        </p:nvSpPr>
        <p:spPr>
          <a:xfrm>
            <a:off x="5212736" y="710792"/>
            <a:ext cx="3071812" cy="1708160"/>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Unlike the cohort model we simulate 1,000 patients which should be enough to produce reasonably stable results. </a:t>
            </a:r>
          </a:p>
          <a:p>
            <a:endParaRPr lang="en-US" sz="1050" i="1" dirty="0">
              <a:solidFill>
                <a:srgbClr val="002060"/>
              </a:solidFill>
            </a:endParaRPr>
          </a:p>
          <a:p>
            <a:r>
              <a:rPr lang="en-US" sz="1050" i="1" dirty="0">
                <a:solidFill>
                  <a:srgbClr val="002060"/>
                </a:solidFill>
              </a:rPr>
              <a:t>We also explicitly define the health states, which we will use to model utility and costs.</a:t>
            </a:r>
          </a:p>
        </p:txBody>
      </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20" end="2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21" end="2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2" end="2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3" end="23"/>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24" end="2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90</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522962"/>
            <a:ext cx="5414962" cy="4493538"/>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 female</a:t>
            </a:r>
          </a:p>
          <a:p>
            <a:r>
              <a:rPr lang="en-US" sz="1100" dirty="0">
                <a:latin typeface="Lucida Console" panose="020B0609040504020204" pitchFamily="49" charset="0"/>
              </a:rPr>
              <a:t>   1:          1 42.71774      0</a:t>
            </a:r>
          </a:p>
          <a:p>
            <a:r>
              <a:rPr lang="en-US" sz="1100" dirty="0">
                <a:latin typeface="Lucida Console" panose="020B0609040504020204" pitchFamily="49" charset="0"/>
              </a:rPr>
              <a:t>   2:          2 48.86723      0</a:t>
            </a:r>
          </a:p>
          <a:p>
            <a:r>
              <a:rPr lang="en-US" sz="1100" dirty="0">
                <a:latin typeface="Lucida Console" panose="020B0609040504020204" pitchFamily="49" charset="0"/>
              </a:rPr>
              <a:t>   3:          3 40.27539      1</a:t>
            </a:r>
          </a:p>
          <a:p>
            <a:r>
              <a:rPr lang="en-US" sz="1100" dirty="0">
                <a:latin typeface="Lucida Console" panose="020B0609040504020204" pitchFamily="49" charset="0"/>
              </a:rPr>
              <a:t>   4:          4 46.50052      1</a:t>
            </a:r>
          </a:p>
          <a:p>
            <a:r>
              <a:rPr lang="en-US" sz="1100" dirty="0">
                <a:latin typeface="Lucida Console" panose="020B0609040504020204" pitchFamily="49" charset="0"/>
              </a:rPr>
              <a:t>   5:          5 47.17538      1</a:t>
            </a:r>
          </a:p>
          <a:p>
            <a:r>
              <a:rPr lang="en-US" sz="1100" dirty="0">
                <a:latin typeface="Lucida Console" panose="020B0609040504020204" pitchFamily="49" charset="0"/>
              </a:rPr>
              <a:t>  ---                           </a:t>
            </a:r>
          </a:p>
          <a:p>
            <a:r>
              <a:rPr lang="en-US" sz="1100" dirty="0">
                <a:latin typeface="Lucida Console" panose="020B0609040504020204" pitchFamily="49" charset="0"/>
              </a:rPr>
              <a:t> 996:        996 43.22279      0</a:t>
            </a:r>
          </a:p>
          <a:p>
            <a:r>
              <a:rPr lang="en-US" sz="1100" dirty="0">
                <a:latin typeface="Lucida Console" panose="020B0609040504020204" pitchFamily="49" charset="0"/>
              </a:rPr>
              <a:t> 997:        997 54.22166      0</a:t>
            </a:r>
          </a:p>
          <a:p>
            <a:r>
              <a:rPr lang="en-US" sz="1100" dirty="0">
                <a:latin typeface="Lucida Console" panose="020B0609040504020204" pitchFamily="49" charset="0"/>
              </a:rPr>
              <a:t> 998:        998 37.27172      0</a:t>
            </a:r>
          </a:p>
          <a:p>
            <a:r>
              <a:rPr lang="en-US" sz="1100" dirty="0">
                <a:latin typeface="Lucida Console" panose="020B0609040504020204" pitchFamily="49" charset="0"/>
              </a:rPr>
              <a:t> 999:        999 45.20616      0</a:t>
            </a:r>
          </a:p>
          <a:p>
            <a:r>
              <a:rPr lang="en-US" sz="1100" dirty="0">
                <a:latin typeface="Lucida Console" panose="020B0609040504020204" pitchFamily="49" charset="0"/>
              </a:rPr>
              <a:t>1000:       1000 39.15981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0070C0"/>
                </a:solidFill>
                <a:latin typeface="Lucida Console" panose="020B0609040504020204" pitchFamily="49" charset="0"/>
              </a:rPr>
              <a:t>hesim_dat</a:t>
            </a:r>
            <a:r>
              <a:rPr lang="en-US" sz="1100"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dirty="0"/>
              <a:t>In the cohort examples, we used parameter estimates derived from external sources. </a:t>
            </a:r>
          </a:p>
          <a:p>
            <a:r>
              <a:rPr lang="en-US" dirty="0"/>
              <a:t>An alternative approach is to estimate the parameters directly with R. We will take that approach here for the multi-state model and estimate the transition specific hazards using </a:t>
            </a:r>
            <a:r>
              <a:rPr lang="en-US" sz="1400" dirty="0" err="1">
                <a:latin typeface="Lucida Console" panose="020B0609040504020204" pitchFamily="49" charset="0"/>
              </a:rPr>
              <a:t>flexsurv</a:t>
            </a:r>
            <a:r>
              <a:rPr lang="en-US" dirty="0"/>
              <a:t>. </a:t>
            </a:r>
          </a:p>
          <a:p>
            <a:r>
              <a:rPr lang="en-US" dirty="0"/>
              <a:t>Conversely, we will continue to use mean values for utility and costs.</a:t>
            </a:r>
          </a:p>
          <a:p>
            <a:endParaRPr lang="en-US"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91</a:t>
            </a:fld>
            <a:endParaRPr lang="en-US"/>
          </a:p>
        </p:txBody>
      </p:sp>
    </p:spTree>
    <p:extLst>
      <p:ext uri="{BB962C8B-B14F-4D97-AF65-F5344CB8AC3E}">
        <p14:creationId xmlns:p14="http://schemas.microsoft.com/office/powerpoint/2010/main" val="6184374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(Methods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92</a:t>
            </a:fld>
            <a:endParaRPr lang="en-US"/>
          </a:p>
        </p:txBody>
      </p:sp>
    </p:spTree>
    <p:extLst>
      <p:ext uri="{BB962C8B-B14F-4D97-AF65-F5344CB8AC3E}">
        <p14:creationId xmlns:p14="http://schemas.microsoft.com/office/powerpoint/2010/main" val="24246791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93</a:t>
            </a:fld>
            <a:endParaRPr lang="en-US"/>
          </a:p>
        </p:txBody>
      </p:sp>
      <p:sp>
        <p:nvSpPr>
          <p:cNvPr id="5" name="Rectangle 4">
            <a:extLst>
              <a:ext uri="{FF2B5EF4-FFF2-40B4-BE49-F238E27FC236}">
                <a16:creationId xmlns:a16="http://schemas.microsoft.com/office/drawing/2014/main" id="{136F6272-E2D7-1748-9341-65580B1F95CB}"/>
              </a:ext>
            </a:extLst>
          </p:cNvPr>
          <p:cNvSpPr/>
          <p:nvPr/>
        </p:nvSpPr>
        <p:spPr>
          <a:xfrm>
            <a:off x="2875945" y="2586246"/>
            <a:ext cx="5198080"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n_trans</a:t>
            </a:r>
            <a:r>
              <a:rPr lang="en-US" sz="1100" dirty="0">
                <a:latin typeface="Lucida Console" panose="020B0609040504020204" pitchFamily="49" charset="0"/>
              </a:rPr>
              <a:t> &lt;- max(</a:t>
            </a:r>
            <a:r>
              <a:rPr lang="en-US" sz="1100" dirty="0" err="1">
                <a:latin typeface="Lucida Console" panose="020B0609040504020204" pitchFamily="49" charset="0"/>
              </a:rPr>
              <a:t>tmat</a:t>
            </a:r>
            <a:r>
              <a:rPr lang="en-US" sz="1100" dirty="0">
                <a:latin typeface="Lucida Console" panose="020B0609040504020204" pitchFamily="49" charset="0"/>
              </a:rPr>
              <a:t>, </a:t>
            </a:r>
            <a:r>
              <a:rPr lang="en-US" sz="1100" dirty="0" err="1">
                <a:latin typeface="Lucida Console" panose="020B0609040504020204" pitchFamily="49" charset="0"/>
              </a:rPr>
              <a:t>na.rm</a:t>
            </a:r>
            <a:r>
              <a:rPr lang="en-US" sz="1100" dirty="0">
                <a:latin typeface="Lucida Console" panose="020B0609040504020204" pitchFamily="49" charset="0"/>
              </a:rPr>
              <a:t> = TRUE) # Number of transitions</a:t>
            </a:r>
          </a:p>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a:t>
            </a:r>
            <a:r>
              <a:rPr lang="en-US" sz="1100" dirty="0" err="1">
                <a:latin typeface="Lucida Console" panose="020B0609040504020204" pitchFamily="49" charset="0"/>
              </a:rPr>
              <a:t>n_trans</a:t>
            </a:r>
            <a:r>
              <a:rPr lang="en-US" sz="1100" dirty="0">
                <a:latin typeface="Lucida Console" panose="020B0609040504020204" pitchFamily="49" charset="0"/>
              </a:rPr>
              <a:t>,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1:length(</a:t>
            </a:r>
            <a:r>
              <a:rPr lang="en-US" sz="1100" dirty="0" err="1">
                <a:latin typeface="Lucida Console" panose="020B0609040504020204" pitchFamily="49" charset="0"/>
              </a:rPr>
              <a:t>wei_fits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wei_fits</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20CB192-414B-6847-B536-2916024DAC68}"/>
              </a:ext>
            </a:extLst>
          </p:cNvPr>
          <p:cNvSpPr/>
          <p:nvPr/>
        </p:nvSpPr>
        <p:spPr>
          <a:xfrm>
            <a:off x="457200" y="1143000"/>
            <a:ext cx="9244013" cy="1615827"/>
          </a:xfrm>
          <a:prstGeom prst="rect">
            <a:avLst/>
          </a:prstGeom>
        </p:spPr>
        <p:txBody>
          <a:bodyPr wrap="square">
            <a:spAutoFit/>
          </a:bodyPr>
          <a:lstStyle/>
          <a:p>
            <a:r>
              <a:rPr lang="en-US" sz="1100" dirty="0"/>
              <a:t> </a:t>
            </a:r>
            <a:r>
              <a:rPr lang="en-US" sz="800" dirty="0">
                <a:latin typeface="Lucida Console" panose="020B0609040504020204" pitchFamily="49" charset="0"/>
              </a:rPr>
              <a:t>  from to female      age </a:t>
            </a:r>
            <a:r>
              <a:rPr lang="en-US" sz="800" dirty="0" err="1">
                <a:latin typeface="Lucida Console" panose="020B0609040504020204" pitchFamily="49" charset="0"/>
              </a:rPr>
              <a:t>patient_id</a:t>
            </a:r>
            <a:r>
              <a:rPr lang="en-US" sz="800" dirty="0">
                <a:latin typeface="Lucida Console" panose="020B0609040504020204" pitchFamily="49" charset="0"/>
              </a:rPr>
              <a:t>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r>
              <a:rPr lang="en-US" sz="800" dirty="0">
                <a:latin typeface="Lucida Console" panose="020B0609040504020204" pitchFamily="49" charset="0"/>
              </a:rPr>
              <a:t> status </a:t>
            </a:r>
            <a:r>
              <a:rPr lang="en-US" sz="800" dirty="0" err="1">
                <a:latin typeface="Lucida Console" panose="020B0609040504020204" pitchFamily="49" charset="0"/>
              </a:rPr>
              <a:t>transition_id</a:t>
            </a:r>
            <a:r>
              <a:rPr lang="en-US" sz="800" dirty="0">
                <a:latin typeface="Lucida Console" panose="020B0609040504020204" pitchFamily="49" charset="0"/>
              </a:rPr>
              <a:t> </a:t>
            </a:r>
            <a:r>
              <a:rPr lang="en-US" sz="800" dirty="0" err="1">
                <a:latin typeface="Lucida Console" panose="020B0609040504020204" pitchFamily="49" charset="0"/>
              </a:rPr>
              <a:t>strategy_id</a:t>
            </a:r>
            <a:endParaRPr lang="en-US" sz="800" dirty="0">
              <a:latin typeface="Lucida Console" panose="020B0609040504020204" pitchFamily="49" charset="0"/>
            </a:endParaRPr>
          </a:p>
          <a:p>
            <a:r>
              <a:rPr lang="en-US" sz="800" dirty="0">
                <a:latin typeface="Lucida Console" panose="020B0609040504020204" pitchFamily="49" charset="0"/>
              </a:rPr>
              <a:t>1:    1  2      1 54.37365          1     0    0.00000  11.66523      1             1           2</a:t>
            </a:r>
          </a:p>
          <a:p>
            <a:r>
              <a:rPr lang="en-US" sz="800" dirty="0">
                <a:latin typeface="Lucida Console" panose="020B0609040504020204" pitchFamily="49" charset="0"/>
              </a:rPr>
              <a:t>2:    1  3      1 54.37365          1     0    0.00000  11.66523      0             2           2</a:t>
            </a:r>
          </a:p>
          <a:p>
            <a:r>
              <a:rPr lang="en-US" sz="800" dirty="0">
                <a:latin typeface="Lucida Console" panose="020B0609040504020204" pitchFamily="49" charset="0"/>
              </a:rPr>
              <a:t>3:    2  3      1 54.37365          1     1   11.66523  15.00000      0             3           2</a:t>
            </a:r>
          </a:p>
          <a:p>
            <a:r>
              <a:rPr lang="en-US" sz="800" dirty="0">
                <a:latin typeface="Lucida Console" panose="020B0609040504020204" pitchFamily="49" charset="0"/>
              </a:rPr>
              <a:t>4:    1  2      1 58.93437          2     0    0.00000  15.00000      0             1           1</a:t>
            </a:r>
          </a:p>
          <a:p>
            <a:r>
              <a:rPr lang="en-US" sz="800" dirty="0">
                <a:latin typeface="Lucida Console" panose="020B0609040504020204" pitchFamily="49" charset="0"/>
              </a:rPr>
              <a:t>5:    1  3      1 58.93437          2     1    0.00000  15.00000      0             2           1</a:t>
            </a:r>
          </a:p>
          <a:p>
            <a:r>
              <a:rPr lang="en-US" sz="800" dirty="0">
                <a:latin typeface="Lucida Console" panose="020B0609040504020204" pitchFamily="49" charset="0"/>
              </a:rPr>
              <a:t>   </a:t>
            </a:r>
            <a:r>
              <a:rPr lang="en-US" sz="800" dirty="0" err="1">
                <a:latin typeface="Lucida Console" panose="020B0609040504020204" pitchFamily="49" charset="0"/>
              </a:rPr>
              <a:t>strategy_name</a:t>
            </a:r>
            <a:r>
              <a:rPr lang="en-US" sz="800" dirty="0">
                <a:latin typeface="Lucida Console" panose="020B0609040504020204" pitchFamily="49" charset="0"/>
              </a:rPr>
              <a:t>      time</a:t>
            </a:r>
          </a:p>
          <a:p>
            <a:r>
              <a:rPr lang="en-US" sz="800" dirty="0">
                <a:latin typeface="Lucida Console" panose="020B0609040504020204" pitchFamily="49" charset="0"/>
              </a:rPr>
              <a:t>1:           New 11.665231</a:t>
            </a:r>
          </a:p>
          <a:p>
            <a:r>
              <a:rPr lang="en-US" sz="800" dirty="0">
                <a:latin typeface="Lucida Console" panose="020B0609040504020204" pitchFamily="49" charset="0"/>
              </a:rPr>
              <a:t>2:           New 11.665231</a:t>
            </a:r>
          </a:p>
          <a:p>
            <a:r>
              <a:rPr lang="en-US" sz="800" dirty="0">
                <a:latin typeface="Lucida Console" panose="020B0609040504020204" pitchFamily="49" charset="0"/>
              </a:rPr>
              <a:t>3:           New  3.334769</a:t>
            </a:r>
          </a:p>
          <a:p>
            <a:r>
              <a:rPr lang="en-US" sz="800" dirty="0">
                <a:latin typeface="Lucida Console" panose="020B0609040504020204" pitchFamily="49" charset="0"/>
              </a:rPr>
              <a:t>4:           SOC 15.000000</a:t>
            </a:r>
          </a:p>
          <a:p>
            <a:r>
              <a:rPr lang="en-US" sz="800" dirty="0">
                <a:latin typeface="Lucida Console" panose="020B0609040504020204" pitchFamily="49" charset="0"/>
              </a:rPr>
              <a:t>5:           SOC 15.000000</a:t>
            </a:r>
          </a:p>
        </p:txBody>
      </p:sp>
    </p:spTree>
    <p:extLst>
      <p:ext uri="{BB962C8B-B14F-4D97-AF65-F5344CB8AC3E}">
        <p14:creationId xmlns:p14="http://schemas.microsoft.com/office/powerpoint/2010/main" val="158516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94</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59389"/>
            <a:ext cx="8528787" cy="3139321"/>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1.9689   1.8843   2.0572   0.0441       NA        NA       NA</a:t>
            </a:r>
          </a:p>
          <a:p>
            <a:r>
              <a:rPr lang="en-US" sz="1100" dirty="0">
                <a:latin typeface="Lucida Console" panose="020B0609040504020204" pitchFamily="49" charset="0"/>
              </a:rPr>
              <a:t>scale                  NA    11.3409  10.8364  11.8688   0.2633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-0.4609  -0.5147  -0.4072   0.0274   0.6307    0.5977   0.6655</a:t>
            </a:r>
          </a:p>
          <a:p>
            <a:r>
              <a:rPr lang="en-US" sz="1100" dirty="0">
                <a:latin typeface="Lucida Console" panose="020B0609040504020204" pitchFamily="49" charset="0"/>
              </a:rPr>
              <a:t>female             0.4990     0.3493   0.2958   0.4028   0.0273   1.4181    1.3442   1.4961</a:t>
            </a:r>
          </a:p>
          <a:p>
            <a:endParaRPr lang="en-US" sz="1100" dirty="0">
              <a:latin typeface="Lucida Console" panose="020B0609040504020204" pitchFamily="49" charset="0"/>
            </a:endParaRPr>
          </a:p>
          <a:p>
            <a:r>
              <a:rPr lang="en-US" sz="1100" dirty="0">
                <a:latin typeface="Lucida Console" panose="020B0609040504020204" pitchFamily="49" charset="0"/>
              </a:rPr>
              <a:t>N = 2000,  Events: 1401,  Censored: 599</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-4458.597,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8925.194</a:t>
            </a:r>
          </a:p>
          <a:p>
            <a:endParaRPr lang="en-US" sz="1100" dirty="0">
              <a:latin typeface="Lucida Console" panose="020B0609040504020204" pitchFamily="49" charset="0"/>
            </a:endParaRPr>
          </a:p>
          <a:p>
            <a:endParaRPr lang="en-US" sz="1100" dirty="0">
              <a:latin typeface="Lucida Console" panose="020B0609040504020204" pitchFamily="49" charset="0"/>
            </a:endParaRPr>
          </a:p>
        </p:txBody>
      </p:sp>
    </p:spTree>
    <p:extLst>
      <p:ext uri="{BB962C8B-B14F-4D97-AF65-F5344CB8AC3E}">
        <p14:creationId xmlns:p14="http://schemas.microsoft.com/office/powerpoint/2010/main" val="17143573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143000"/>
            <a:ext cx="8528787" cy="3308598"/>
          </a:xfrm>
          <a:prstGeom prst="rect">
            <a:avLst/>
          </a:prstGeom>
        </p:spPr>
        <p:txBody>
          <a:bodyPr wrap="square">
            <a:spAutoFit/>
          </a:bodyPr>
          <a:lstStyle/>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[[2]]</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3.0233   2.7877   3.2788   0.1252       NA        NA       NA</a:t>
            </a:r>
          </a:p>
          <a:p>
            <a:r>
              <a:rPr lang="en-US" sz="1100" dirty="0">
                <a:latin typeface="Lucida Console" panose="020B0609040504020204" pitchFamily="49" charset="0"/>
              </a:rPr>
              <a:t>scale                  NA    18.3770  17.1128  19.7346   0.6683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-0.5162  -0.5905  -0.4419   0.0379   0.5968    0.5541   0.6428</a:t>
            </a:r>
          </a:p>
          <a:p>
            <a:r>
              <a:rPr lang="en-US" sz="1100" dirty="0">
                <a:latin typeface="Lucida Console" panose="020B0609040504020204" pitchFamily="49" charset="0"/>
              </a:rPr>
              <a:t>female             0.4990     0.4104   0.3376   0.4833   0.0372   1.5074    1.4015   1.6214</a:t>
            </a:r>
          </a:p>
          <a:p>
            <a:endParaRPr lang="en-US" sz="1100" dirty="0">
              <a:latin typeface="Lucida Console" panose="020B0609040504020204" pitchFamily="49" charset="0"/>
            </a:endParaRPr>
          </a:p>
          <a:p>
            <a:r>
              <a:rPr lang="en-US" sz="1100" dirty="0">
                <a:latin typeface="Lucida Console" panose="020B0609040504020204" pitchFamily="49" charset="0"/>
              </a:rPr>
              <a:t>N = 2000,  Events: 343,  Censored: 1657</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-1407.966,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2823.932</a:t>
            </a:r>
          </a:p>
          <a:p>
            <a:endParaRPr lang="en-US" sz="1100" dirty="0">
              <a:latin typeface="Lucida Console" panose="020B0609040504020204" pitchFamily="49" charset="0"/>
            </a:endParaRPr>
          </a:p>
        </p:txBody>
      </p:sp>
    </p:spTree>
    <p:extLst>
      <p:ext uri="{BB962C8B-B14F-4D97-AF65-F5344CB8AC3E}">
        <p14:creationId xmlns:p14="http://schemas.microsoft.com/office/powerpoint/2010/main" val="33240167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96</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800767"/>
          </a:xfrm>
          <a:prstGeom prst="rect">
            <a:avLst/>
          </a:prstGeom>
        </p:spPr>
        <p:txBody>
          <a:bodyPr wrap="square">
            <a:spAutoFit/>
          </a:bodyPr>
          <a:lstStyle/>
          <a:p>
            <a:r>
              <a:rPr lang="en-US" sz="1100" dirty="0">
                <a:latin typeface="Lucida Console" panose="020B0609040504020204" pitchFamily="49" charset="0"/>
              </a:rPr>
              <a:t>[[3]]</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3.6185   3.3423   3.9174   0.1466       NA        NA       NA</a:t>
            </a:r>
          </a:p>
          <a:p>
            <a:r>
              <a:rPr lang="en-US" sz="1100" dirty="0">
                <a:latin typeface="Lucida Console" panose="020B0609040504020204" pitchFamily="49" charset="0"/>
              </a:rPr>
              <a:t>scale                  NA    16.1803  14.8094  17.6781   0.7309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0.5360    -0.5450  -0.6376  -0.4523   0.0473   0.5799    0.5285   0.6361</a:t>
            </a:r>
          </a:p>
          <a:p>
            <a:r>
              <a:rPr lang="en-US" sz="1100" dirty="0">
                <a:latin typeface="Lucida Console" panose="020B0609040504020204" pitchFamily="49" charset="0"/>
              </a:rPr>
              <a:t>female             0.4675     0.3213   0.2547   0.3879   0.0340   1.3789    1.2901   1.4739</a:t>
            </a:r>
          </a:p>
          <a:p>
            <a:endParaRPr lang="en-US" sz="1100" dirty="0">
              <a:latin typeface="Lucida Console" panose="020B0609040504020204" pitchFamily="49" charset="0"/>
            </a:endParaRPr>
          </a:p>
          <a:p>
            <a:r>
              <a:rPr lang="en-US" sz="1100" dirty="0">
                <a:latin typeface="Lucida Console" panose="020B0609040504020204" pitchFamily="49" charset="0"/>
              </a:rPr>
              <a:t>N = 1401,  Events: 377,  Censored: 1024</a:t>
            </a:r>
          </a:p>
          <a:p>
            <a:r>
              <a:rPr lang="en-US" sz="1100" dirty="0">
                <a:latin typeface="Lucida Console" panose="020B0609040504020204" pitchFamily="49" charset="0"/>
              </a:rPr>
              <a:t>Total time at risk: 9736.58</a:t>
            </a:r>
          </a:p>
          <a:p>
            <a:r>
              <a:rPr lang="en-US" sz="1100" dirty="0">
                <a:latin typeface="Lucida Console" panose="020B0609040504020204" pitchFamily="49" charset="0"/>
              </a:rPr>
              <a:t>Log-likelihood = -1185.006,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2378.012</a:t>
            </a:r>
          </a:p>
        </p:txBody>
      </p:sp>
    </p:spTree>
    <p:extLst>
      <p:ext uri="{BB962C8B-B14F-4D97-AF65-F5344CB8AC3E}">
        <p14:creationId xmlns:p14="http://schemas.microsoft.com/office/powerpoint/2010/main" val="30671477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97</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chemeClr val="tx2"/>
                </a:solidFill>
                <a:latin typeface="Lucida Console" panose="020B0609040504020204" pitchFamily="49" charset="0"/>
              </a:rPr>
              <a:t>utility_tbl</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c(H = .8, S =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98</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medcost_tbl</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c(H = 2000, S = 9500),</a:t>
            </a:r>
          </a:p>
          <a:p>
            <a:r>
              <a:rPr lang="en-US" sz="1100" dirty="0">
                <a:latin typeface="Lucida Console" panose="020B0609040504020204" pitchFamily="49" charset="0"/>
              </a:rPr>
              <a:t>             se = c(H = 2000, S =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14891</TotalTime>
  <Words>11825</Words>
  <Application>Microsoft Macintosh PowerPoint</Application>
  <PresentationFormat>On-screen Show (16:9)</PresentationFormat>
  <Paragraphs>1672</Paragraphs>
  <Slides>142</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142</vt:i4>
      </vt:variant>
    </vt:vector>
  </HeadingPairs>
  <TitlesOfParts>
    <vt:vector size="150"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Overview</vt:lpstr>
      <vt:lpstr>PowerPoint Presentation</vt:lpstr>
      <vt:lpstr>Model</vt:lpstr>
      <vt:lpstr>Model</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analysis</vt:lpstr>
      <vt:lpstr>Cost-effectiveness analysis</vt:lpstr>
      <vt:lpstr>Cost-effectiveness analysis</vt:lpstr>
      <vt:lpstr>Cost-effectiveness plane</vt:lpstr>
      <vt:lpstr>Steps</vt:lpstr>
      <vt:lpstr>Complete R script</vt:lpstr>
      <vt:lpstr>Tutorial</vt:lpstr>
      <vt:lpstr>Exercise 2: Incorporating probabilistic sensitivity analysis</vt:lpstr>
      <vt:lpstr>PowerPoint Presentation</vt:lpstr>
      <vt:lpstr>What is hesim</vt:lpstr>
      <vt:lpstr>hesim</vt:lpstr>
      <vt:lpstr>Economic models with hesim </vt:lpstr>
      <vt:lpstr>Model setup</vt:lpstr>
      <vt:lpstr>Model parameters</vt:lpstr>
      <vt:lpstr>Model parameters – Random number generation</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3: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4: Semi-Markov multi-state model</vt:lpstr>
      <vt:lpstr>PowerPoint Presentation</vt:lpstr>
      <vt:lpstr>Cost-effectiveness analysis</vt:lpstr>
      <vt:lpstr>Economic models with hesim </vt:lpstr>
      <vt:lpstr>Cost-effectiveness analysis</vt:lpstr>
      <vt:lpstr>Cost-effectiveness analysis</vt:lpstr>
      <vt:lpstr>Cost-effectiveness analysis</vt:lpstr>
      <vt:lpstr>Cost-effectiveness plane</vt:lpstr>
      <vt:lpstr>Cost-effectiveness plane</vt:lpstr>
      <vt:lpstr>Cost-effectiveness plane</vt:lpstr>
      <vt:lpstr>Cost-effectiveness acceptability curve – Simultaneous comparison</vt:lpstr>
      <vt:lpstr>Cost-effectiveness acceptability curve – Simultaneous comparison</vt:lpstr>
      <vt:lpstr>Cost-effectiveness acceptability curve – Simultaneous comparison</vt:lpstr>
      <vt:lpstr>Value of perfect information</vt:lpstr>
      <vt:lpstr>Value of perfect information</vt:lpstr>
      <vt:lpstr>Value of perfect information</vt:lpstr>
      <vt:lpstr>Value of perfect information</vt:lpstr>
      <vt:lpstr>Complete R script</vt:lpstr>
      <vt:lpstr>Tutorial</vt:lpstr>
      <vt:lpstr>Exercise 5: Cost-effectiveness analysis</vt:lpstr>
      <vt:lpstr>PowerPoint Presentation</vt:lpstr>
      <vt:lpstr>So why R for CE modeling?</vt:lpstr>
      <vt:lpstr>Cost-effectiveness analysis with R</vt:lpstr>
      <vt:lpstr>hesim</vt:lpstr>
      <vt:lpstr>hesim overview</vt:lpstr>
      <vt:lpstr>hesim - Parameterization</vt:lpstr>
      <vt:lpstr>hesim - Parameterization</vt:lpstr>
      <vt:lpstr>hesim -  Simulation Constructing an economic model</vt:lpstr>
      <vt:lpstr>hesim -  Simulation Simulating outcomes</vt:lpstr>
      <vt:lpstr>PowerPoint Presentation</vt:lpstr>
      <vt:lpstr>PowerPoint Presentation</vt:lpstr>
      <vt:lpstr>PowerPoint Presentation</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1101</cp:revision>
  <cp:lastPrinted>2019-06-07T19:51:54Z</cp:lastPrinted>
  <dcterms:created xsi:type="dcterms:W3CDTF">2014-12-05T18:34:48Z</dcterms:created>
  <dcterms:modified xsi:type="dcterms:W3CDTF">2020-10-05T21:54:38Z</dcterms:modified>
  <cp:category/>
</cp:coreProperties>
</file>